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7"/>
  </p:notesMasterIdLst>
  <p:sldIdLst>
    <p:sldId id="256" r:id="rId3"/>
    <p:sldId id="257" r:id="rId4"/>
    <p:sldId id="332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333" r:id="rId15"/>
    <p:sldId id="264" r:id="rId16"/>
    <p:sldId id="265" r:id="rId17"/>
    <p:sldId id="284" r:id="rId18"/>
    <p:sldId id="285" r:id="rId19"/>
    <p:sldId id="294" r:id="rId20"/>
    <p:sldId id="323" r:id="rId21"/>
    <p:sldId id="296" r:id="rId22"/>
    <p:sldId id="286" r:id="rId23"/>
    <p:sldId id="287" r:id="rId24"/>
    <p:sldId id="317" r:id="rId25"/>
    <p:sldId id="326" r:id="rId26"/>
    <p:sldId id="301" r:id="rId27"/>
    <p:sldId id="318" r:id="rId28"/>
    <p:sldId id="313" r:id="rId29"/>
    <p:sldId id="325" r:id="rId30"/>
    <p:sldId id="278" r:id="rId31"/>
    <p:sldId id="328" r:id="rId32"/>
    <p:sldId id="291" r:id="rId33"/>
    <p:sldId id="329" r:id="rId34"/>
    <p:sldId id="335" r:id="rId35"/>
    <p:sldId id="283" r:id="rId36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5868" autoAdjust="0"/>
  </p:normalViewPr>
  <p:slideViewPr>
    <p:cSldViewPr>
      <p:cViewPr varScale="1">
        <p:scale>
          <a:sx n="106" d="100"/>
          <a:sy n="106" d="100"/>
        </p:scale>
        <p:origin x="155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805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2FE40-AB41-A02B-32CC-6AC585F0A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7A301A52-2435-4C44-8EB6-469470C631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87E580FE-B11D-0CB0-716C-3471A80570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4B45614C-8076-BAFB-7494-0FD01AFD7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6195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barto.pl/files/raporty/raporty_biezace/2024/RB_17_2024_strategia%20GK%202025-2030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I-III 2025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2024/2025 wzrośnie o około 1%, do </a:t>
            </a:r>
            <a:b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1 511 mln ton. Spadek będzie dotyczył m.in. kukurydzy (o 0,4% do 1 221 mln ton). Zbiory pozostałych zbóż będą niższe niż w sezonie 2023/2024. Zbiory kukurydzy u jej największych producentów i eksporterów spadną m.in. w: Argentynie (o 2% do 51 mln ton), USA (o 3% do 377 mln ton) oraz w Ukrainie (o 11% do 28 mln ton), natomiast wzrosną m.in. w Brazylii (o 4% do 127 mln ton). W Chinach produkcja kukurydzy może wzrosnąć o 1% do 292 mln ton.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2024/2025 r. mogą być niższe niż przed rokiem i wynieść 279 mln ton. Spadek produkcji wynika z ograniczeń w odniesieniu pszenicy ze względu na mniejszy obszar upraw.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75802" cy="6738938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2024/2025 kształtowana jest popytem importowym, który jest wywołany zapotrzebowaniem zboża z przeznaczeniem na paszę głównie w Chinach.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2024/2025 mogą ukształtować się na poziomie </a:t>
            </a:r>
            <a:r>
              <a:rPr lang="pl-PL" sz="16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791 mln ton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o </a:t>
            </a:r>
            <a:r>
              <a:rPr lang="pl-PL" sz="16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ok. 0,4% 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wyższym niż w sezonie 2023/2024. Wzrost zbiorów pszenicy spodziewany jest głównie w: Australii (o 11,5%, do 29 mln ton), Pakistanie (o 6,5%, do 30 mln ton), Kanadzie (o 6%, do 34 mln ton), USA (o 3,5%, do 51 mln ton), Indiach (o 3%, do 114 mln ton) i Chinach (o 2,5%, do 140 mln ton). Mniejszych zbiorów pszenicy można się spodziewać m.in. W: Ukrainie (o 15%, 19,5 mln ton) , Rosji (o 9%, 83 mln ton), Turcji (o 5%, 19 mln ton) oraz UE (o 3%, 130,5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 marcu 2025 r. cena pszenicy w skupie wyniosła 90,27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mniej niż w poprzednim miesiącu</a:t>
            </a:r>
            <a:b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(o 1,7%), ale więcej niż w analogicznym okresie 2024 r. (o 17,5%). W skupie cena za żyto wynosiła 72,39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była o 1,1% wyższa w porównaniu do lutego 2025 r. i o 21,3% w stosunku do marca 2024 r.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16F39-7A6B-6BA4-B36D-3973FAD08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35" y="2564904"/>
            <a:ext cx="3951360" cy="3168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4"/>
            <a:ext cx="4824412" cy="23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2023 roku spożycie wieprzowiny w Polsce ukształtowało się na poziomie 39,5 kg i było mniejsze o 1,2 kg w porównaniu z analogicznym okresem 2022 roku. W stosunku do średniego spożycia w UE, które wyniosło w 2023 roku 31,0 kg   było wyższe o ok. 27%.</a:t>
            </a:r>
          </a:p>
          <a:p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Głównego Urzędu Statystycznego spożycie mięsa w Polsce (na osobę) wzrosło w 2022 r. do 73,4 kg, co stanowi wzrost o 2,9 kg (4,1 proc.) względem 2021 r.</a:t>
            </a:r>
            <a:b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24582" name="Object 9">
                        <a:extLst>
                          <a:ext uri="{FF2B5EF4-FFF2-40B4-BE49-F238E27FC236}">
                            <a16:creationId xmlns:a16="http://schemas.microsoft.com/office/drawing/2014/main" id="{1AA04399-67C0-44EA-8951-41313FAC0C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8B588-D73F-68D0-F3CF-5057B8DFAC9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3"/>
            <a:ext cx="5425749" cy="26958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2025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2025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7A07E-249D-C832-4E2D-78E0237B57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62783" y="392287"/>
            <a:ext cx="5066687" cy="2870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240A0-B6CC-B082-1EB8-EB1B55F8BB9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62783" y="3722118"/>
            <a:ext cx="5066686" cy="28709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3563739"/>
            <a:ext cx="395188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dirty="0">
                <a:solidFill>
                  <a:srgbClr val="002060"/>
                </a:solidFill>
              </a:rPr>
              <a:t>EKSPORTERZY MIĘSA WIEPRZOWEGO Z UNII EUROPEJSKIEJ (I-I 2025 VS I-I 2024)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5EDD87-CF71-31D6-1B16-AF0DA81AB9E5}"/>
              </a:ext>
            </a:extLst>
          </p:cNvPr>
          <p:cNvSpPr txBox="1"/>
          <p:nvPr/>
        </p:nvSpPr>
        <p:spPr>
          <a:xfrm>
            <a:off x="154250" y="6342776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24.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2.2025 r.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F86D0C1-0A20-3356-411D-AF3D35670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332056"/>
            <a:ext cx="395188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dirty="0">
                <a:solidFill>
                  <a:srgbClr val="002060"/>
                </a:solidFill>
              </a:rPr>
              <a:t>IMPORTERZY MIĘSA WIEPRZOWEGO Z UNII EUROPEJSKIEJ (I-I 2025 VS I-I 2024)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3B8EB-71A7-F616-5C01-76C30116D7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85272" y="758921"/>
            <a:ext cx="2691288" cy="2733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70B7-B6F5-D5E7-A352-300C6476EB9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84663" y="3900488"/>
            <a:ext cx="2692400" cy="28305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I-I 2025 VS. I-I 2024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FE8EB-7825-D1C4-03EB-05E7BFC475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82681" y="2336150"/>
            <a:ext cx="4547976" cy="24850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+ 2,7%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9,30%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9,83%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- 0,54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- 3,0%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53977-F2B5-8BA4-2577-C3532D630A7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4713" y="293807"/>
            <a:ext cx="4599594" cy="273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B2CB06-E742-3771-E470-3DC0EE0D732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78969" y="3865564"/>
            <a:ext cx="4599593" cy="27331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- 56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6%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- 116,9%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653A75-069A-FD7A-25EC-04F2F46064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587" y="304455"/>
            <a:ext cx="4539169" cy="2793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A5DB3-7121-D7CA-8262-9A94BB61FE1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0" y="3865563"/>
            <a:ext cx="4539249" cy="2659332"/>
          </a:xfrm>
          <a:prstGeom prst="rect">
            <a:avLst/>
          </a:prstGeom>
        </p:spPr>
      </p:pic>
      <p:graphicFrame>
        <p:nvGraphicFramePr>
          <p:cNvPr id="8" name="Group 18">
            <a:extLst>
              <a:ext uri="{FF2B5EF4-FFF2-40B4-BE49-F238E27FC236}">
                <a16:creationId xmlns:a16="http://schemas.microsoft.com/office/drawing/2014/main" id="{FEF74714-04CD-AC5D-422B-80D93148B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83144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68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86D3D-D837-6BCC-AD82-F477D6BD635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2623" y="2206332"/>
            <a:ext cx="7634240" cy="18382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16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6FF77B4-6E52-29E8-B31D-BF2C407F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4756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Stany Zjednoczone i Kanada nadal pozostają tanimi eksporterami wieprzowiny, głównie dzięki dostępowi do niedrogiej paszy i kluczowych rynków. Eksport wieprzowiny z tych krajów pozostaje kluczowy dla światowego handlu tym mięsem.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Pojawienie się poważnego gracza rynkowego w postaci Brazylii, która oferuje bardzo tanie mięso, co wpływa na pominięcie europejskich producentów, a tym samym generuje spadki w krajach UE, mających problemy z eksportem mięsa do krajów trzecich.</a:t>
            </a:r>
            <a:endParaRPr lang="en-GB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i 2021 roku zostały odnotowane nowe ogniska ASF w zachodniej oraz we wschodniej części Polski, w tym również w województwie warmińsko-mazurskim. W 2022 roku Główny Inspektorat Weterynarii stwierdził u trzody chlewnej 14 ognisk ASF, w roku 2023 30 ognisk, w roku 2024 44 ogniska. Natomiast w pierwszych trzech miesiącach 2025 roku Główny Inspektorat Weterynarii nie stwierdził u trzody chlewnej ognisk ASF.</a:t>
            </a:r>
            <a:endParaRPr lang="en-US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+ 2,9%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+9,9%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A2EE7CA-31AA-2625-322D-DB733B7C5D9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2703" y="334958"/>
            <a:ext cx="4557122" cy="2728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3777A7-5109-F3CD-D824-4CFADE46F26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5656" y="3860236"/>
            <a:ext cx="4554169" cy="27289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- 10,6%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+ 2,2%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6908C94-9289-D8B9-FAF0-55495390D8B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9884" y="337923"/>
            <a:ext cx="4552950" cy="2728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1571F-EE81-697B-7CB5-EEDDEE5BED3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467" y="3871550"/>
            <a:ext cx="4552950" cy="2752725"/>
          </a:xfrm>
          <a:prstGeom prst="rect">
            <a:avLst/>
          </a:prstGeom>
        </p:spPr>
      </p:pic>
      <p:graphicFrame>
        <p:nvGraphicFramePr>
          <p:cNvPr id="8" name="Group 18">
            <a:extLst>
              <a:ext uri="{FF2B5EF4-FFF2-40B4-BE49-F238E27FC236}">
                <a16:creationId xmlns:a16="http://schemas.microsoft.com/office/drawing/2014/main" id="{F89254A3-4400-30E1-31AC-28C1336B2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29346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I kwartale 2025 roku notowane ceny były niższe niż w IV kwartale 2024 roku. W marcu średnia cena żywca wyniosła 5,93 zł/kg i była o ok. 4% niższa niż w grudniu 2024 roku. </a:t>
            </a:r>
            <a:endParaRPr lang="en-GB" sz="18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od stycznia do grudnia 2024 roku Chiny wyprodukowały 57,06 mln ton wieprzowiny, co stanowi około 48% światowej produkcji. W związku z czym zapotrzebowanie na wieprzowinę z Unii Europejskiej na rzecz Chin spada.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Widoczny trend zmniejszania się liczby małych stad i profesjonalizacji gospodarstw trzody chlewnej, które pozwalają lepiej zorganizować produkcję oraz 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bioasekurację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także zwiększyć rentowność samej hodowli.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Występowanie zjawiska przechodzenia przez hodowców na formę tuczu kontraktowego, co w ich opinii jest stabilniejszą formą produkcji, mniej zależną od wahań cenowych.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w grudniu 2024 roku pogłowie trzody chlewnej w Polsce wyniosło zaledwie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9,1 mln sztuk, tj. aż o 7,1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mniej w porównaniu z analogicznym okresem 2023 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7B3A52-95A8-536D-6B40-75440A5BD37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0517" y="340345"/>
            <a:ext cx="4554056" cy="2729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340DA-93ED-455C-F4F4-3A59AD3DCA3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1" y="3875553"/>
            <a:ext cx="4554054" cy="27297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3,0%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- 112,9%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- 135,4%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B6BDD-994A-7E8E-9B76-CE97348977B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6927" y="1358638"/>
            <a:ext cx="3929340" cy="255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6518B4-0D79-7B6B-4AC6-A99C7FE2D21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9512" y="529228"/>
            <a:ext cx="3929338" cy="2548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B5762-31C4-E9B2-7ADF-207BB0ADB94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9511" y="3639878"/>
            <a:ext cx="3929339" cy="2549499"/>
          </a:xfrm>
          <a:prstGeom prst="rect">
            <a:avLst/>
          </a:prstGeom>
        </p:spPr>
      </p:pic>
      <p:graphicFrame>
        <p:nvGraphicFramePr>
          <p:cNvPr id="16" name="Group 18">
            <a:extLst>
              <a:ext uri="{FF2B5EF4-FFF2-40B4-BE49-F238E27FC236}">
                <a16:creationId xmlns:a16="http://schemas.microsoft.com/office/drawing/2014/main" id="{406AF90C-B5CB-4BFA-09D1-3F702B4E0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567806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021A16AC-9CA9-0D52-C98A-41D499949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2024/2025 może zostać zakłócona przez agresję militarną Rosji przeciwko Ukrainie.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Odblokowanie ukraińskich portów czarnomorskich, które w istotny sposób zwiększyły przeładunki zbóż w ostatnim kwartale 2023 roku.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Istotna poprawa światowego bilansu kukurydzy, który wywierał presję na notowania pszenicy.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Pogorszenie kondycji finansowej największych importerów zbóż z Afryki i Bliskiego Wschodu, co w istotny sposób ograniczyło popyt na pszenicę i kukurydzę.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+ 70,1%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+ 45,1%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46,5%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7794AB-196A-1A3C-3CE1-FAEF8DBE670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1372282"/>
            <a:ext cx="3968558" cy="2687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C467D-2CA4-ECDE-2A59-4F9BD3E1D30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29734" y="505475"/>
            <a:ext cx="3968557" cy="268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3D0C6-51A0-E55A-672F-48A41CFD83F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3602" y="3665716"/>
            <a:ext cx="3968558" cy="2686809"/>
          </a:xfrm>
          <a:prstGeom prst="rect">
            <a:avLst/>
          </a:prstGeom>
        </p:spPr>
      </p:pic>
      <p:graphicFrame>
        <p:nvGraphicFramePr>
          <p:cNvPr id="23" name="Group 18">
            <a:extLst>
              <a:ext uri="{FF2B5EF4-FFF2-40B4-BE49-F238E27FC236}">
                <a16:creationId xmlns:a16="http://schemas.microsoft.com/office/drawing/2014/main" id="{20128A4F-CE60-BAC7-56C8-69FE62D03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072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80B044-9E4C-B5E0-C79F-61EA60D956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0019" y="1628800"/>
            <a:ext cx="8454256" cy="27193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pole tekstowe 18">
            <a:extLst>
              <a:ext uri="{FF2B5EF4-FFF2-40B4-BE49-F238E27FC236}">
                <a16:creationId xmlns:a16="http://schemas.microsoft.com/office/drawing/2014/main" id="{5DA1C1BE-98D3-EAAB-4E1E-93D8CB617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59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9" name="pole tekstowe 24">
            <a:extLst>
              <a:ext uri="{FF2B5EF4-FFF2-40B4-BE49-F238E27FC236}">
                <a16:creationId xmlns:a16="http://schemas.microsoft.com/office/drawing/2014/main" id="{939CDF9F-3429-329B-0521-EBEB341880E1}"/>
              </a:ext>
            </a:extLst>
          </p:cNvPr>
          <p:cNvSpPr txBox="1"/>
          <p:nvPr/>
        </p:nvSpPr>
        <p:spPr>
          <a:xfrm>
            <a:off x="6531483" y="2729879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cxnSp>
        <p:nvCxnSpPr>
          <p:cNvPr id="2" name="Łącznik prosty ze strzałką 7">
            <a:extLst>
              <a:ext uri="{FF2B5EF4-FFF2-40B4-BE49-F238E27FC236}">
                <a16:creationId xmlns:a16="http://schemas.microsoft.com/office/drawing/2014/main" id="{B5135A27-47CE-48FD-5410-DE86240AE17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03105" y="1778000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pole tekstowe 16">
            <a:extLst>
              <a:ext uri="{FF2B5EF4-FFF2-40B4-BE49-F238E27FC236}">
                <a16:creationId xmlns:a16="http://schemas.microsoft.com/office/drawing/2014/main" id="{CCD975D5-AE50-F556-5733-D2161878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255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 dirty="0"/>
              <a:t>Trzoda chlewna</a:t>
            </a:r>
          </a:p>
        </p:txBody>
      </p:sp>
      <p:sp>
        <p:nvSpPr>
          <p:cNvPr id="7" name="pole tekstowe 22">
            <a:extLst>
              <a:ext uri="{FF2B5EF4-FFF2-40B4-BE49-F238E27FC236}">
                <a16:creationId xmlns:a16="http://schemas.microsoft.com/office/drawing/2014/main" id="{BF622D04-39E2-CB32-C21D-FA605366E0E6}"/>
              </a:ext>
            </a:extLst>
          </p:cNvPr>
          <p:cNvSpPr txBox="1"/>
          <p:nvPr/>
        </p:nvSpPr>
        <p:spPr>
          <a:xfrm>
            <a:off x="3287505" y="272988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378727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 dirty="0"/>
              <a:t>Mięso i wędliny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729880"/>
            <a:ext cx="2244725" cy="1079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NetBrokers Sp. z o.o.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 Ba PCM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Albo Sp. z o.o.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  <p:cxnSp>
        <p:nvCxnSpPr>
          <p:cNvPr id="5" name="Łącznik prosty ze strzałką 7">
            <a:extLst>
              <a:ext uri="{FF2B5EF4-FFF2-40B4-BE49-F238E27FC236}">
                <a16:creationId xmlns:a16="http://schemas.microsoft.com/office/drawing/2014/main" id="{8010F168-E85F-7A2E-8503-DD79CC63C2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71600" y="1778000"/>
            <a:ext cx="0" cy="613550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Łącznik prosty ze strzałką 7">
            <a:extLst>
              <a:ext uri="{FF2B5EF4-FFF2-40B4-BE49-F238E27FC236}">
                <a16:creationId xmlns:a16="http://schemas.microsoft.com/office/drawing/2014/main" id="{6DF38581-FB3A-6D2D-E1F0-470D5E6123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11922" y="1778000"/>
            <a:ext cx="0" cy="613550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EC7A2D-6643-C1EC-2ECE-5C031E706F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235950" cy="17367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D48AB-5494-BF19-529C-9FE176BE1C2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5847" y="1931987"/>
            <a:ext cx="4344712" cy="2561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B3D9A-85B6-B2F9-3732-9D0CE7A4FF3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9" y="1943349"/>
            <a:ext cx="4344712" cy="25617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52405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     Informacja o raporcie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		niefinansowym - ESG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0572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41DA-9158-91AF-14E5-AB76BC7E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72615660-7808-5DCD-232F-CECE8B572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7" y="98306"/>
            <a:ext cx="8683624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Oświadczenie o zrównoważonym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Grupy Gobarto za 2024 rok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EAF3298E-E4E8-8D97-BEC7-D810116940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4B699568-6304-7BFB-E19F-B1EF4E8A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C9A1CA41-3C1B-FB2F-F7FF-C7A17114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7" y="1268760"/>
            <a:ext cx="8447286" cy="474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Oświadczenie o zrównoważonym rozwoju Grupy Gobarto za 2024 rok - część ustawowego obowiązku sprawozdawczego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Zgodność z przepisami – oświadczenie jako część 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Sprawozdania Zarządu z Działalności, 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sporządzone zgodnie ze standardami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ESRS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pl-PL" altLang="pl-PL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European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Sustainability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Reporting </a:t>
            </a:r>
            <a:r>
              <a:rPr lang="pl-PL" altLang="pl-PL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Standards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Raport obejmuje 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całą Grupę Kapitałową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– zarówno działalność produkcyjną, jak i rolniczą, dystrybucyjną oraz energetyczną.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Zastosowano zasadę podwójnej istotności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– pokazano wpływ </a:t>
            </a:r>
            <a:r>
              <a:rPr lang="pl-PL" altLang="pl-PL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Gobarto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na otoczenie oraz wpływ czynników zewnętrznych na działalność Grupy.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Zakres tematyczny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– zagadnienia dotyczące ochrony środowiska, klimatu, społeczeństwa, praw człowieka i ładu korporacyjnego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Oświadczenie obejmuje 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emisje gazów cieplarnianych (Scope 1, 2, 3)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, analizę </a:t>
            </a:r>
            <a:r>
              <a:rPr lang="pl-PL" altLang="pl-PL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ryzyk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 ESG, opis strategii klimatycznej, strategii ESG i działań na rzecz odpowiedzialnego łańcucha dostaw.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Grupy na lata 2024-2030 </a:t>
            </a: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składa się z 5 filarów, dla których wyznaczono cele i inicjatywy strategiczne: Troska o środowisko i klimat, Dobrobyt pracowników, Odpowiedzialny łańcuch dostaw, Dobrostan zwierząt, Zaufanie społeczne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Nasze podejście koncentruje się na rzetelnym ujawnieniu informacji oraz zgodności z aktualnymi wymogami prawa.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66B62FB-C412-4E88-3382-860CA71B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328A3A22-090B-0E95-0672-2C1FC31B42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9870529-EF81-9DE2-DA1C-97566F399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636047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CB6F9909-5991-67D4-FD28-80BC46B5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2"/>
            <a:ext cx="41306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-14</a:t>
            </a: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Wyniki  Grupy GOBARTO                         15-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8</a:t>
            </a:r>
            <a:endParaRPr lang="en-GB" altLang="pl-PL" sz="1500" b="1" dirty="0">
              <a:solidFill>
                <a:srgbClr val="002060"/>
              </a:solidFill>
              <a:cs typeface="DejaVu Sans"/>
            </a:endParaRP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9-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2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8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	</a:t>
            </a: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2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9-31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Zmniejszanie zadłużenia</a:t>
            </a:r>
            <a:endParaRPr lang="pl-PL" altLang="pl-PL" sz="1500" b="1" dirty="0">
              <a:solidFill>
                <a:srgbClr val="002060"/>
              </a:solidFill>
              <a:cs typeface="DejaVu Sans"/>
            </a:endParaRP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Informacja o raporcie niefinansowym  32-33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C6468B1-8E32-E4B0-31F9-D30960B2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431256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2025-2030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17 grudnia 2024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3D23ECE-E4C2-BC80-ACEC-B6A78B051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67" y="620688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4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segmencie zwierzęcym: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sz="18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segmentu surowcowego poprzez inwestycje w fermy własne, w tym w szczególności fermy zarodowe.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 oraz tuczu kontraktowego.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segmencie produkcyjnym: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 zwiększające moce produkcyjne.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zakresie linii do rozbioru mięsa wraz z automatyzacją logistyki wewnątrzzakładowej oraz linii do pakowania.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segmencie dystrybucyjnym: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zmierzające do zwiększenia wolumenu sprzedaży w oparciu o posiadane aktywa.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Otwieranie nowych hurtowni oraz ewentualne akwizycje w obszarze dystrybucji.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2000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2000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https://www.gobarto.pl/files/raporty/raporty_biezace/2024/RB_17_2024_strategia%20GK%202025-2030.pdf</a:t>
            </a:r>
            <a:r>
              <a:rPr lang="pl-PL" sz="16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3D7AA-4C24-F75A-1447-689A05FA220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67883" y="1193801"/>
            <a:ext cx="5366182" cy="2276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E57E8-5A36-3F1C-4FD5-DED78B1EB10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8999" y="4005067"/>
            <a:ext cx="5366181" cy="23862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3"/>
            <a:ext cx="4249738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trzech miesiącach 2025 r. charakteryzowały się wzrostem, co było spowodowane przede wszystkim niedoborem w podaży świń przeznaczonych do uboju w Europie Zachodniej ze względu na spowalniający popyt w Chinach. W marcu 2025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183,01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15% niższa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marcu ubiegłego roku. 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pierwszym kwartale 2025 roku cena żywca wieprzowego kształtowała się w trendzie wzrostowym. W marcu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5,93 zł/kg i była o 18% niższa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dwóch miesiącach 2025 r. wykazał w stosunku do poprzedniego roku wzrost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0,3% - z 54 do 55 tys. ton.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 zanotowano dla kluczowych odbiorców w tym,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Niemcy (-21%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oraz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Rumunii (-25%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rynkami, dla których odnotowany został wzrost to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Republiki Czeskiej (31% r/r), Słowacji (48% r/r), Hiszpania (21% r/r/) oraz Litwa (25% r/r).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Import wzrósł o 1% w porównaniu do analogicznego okresu ubiegłego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w grudniu 2024 roku pogłowie trzody chlewnej w Polsce wyniosło zaledwie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9,1 mln sztuk, tj. aż o 7,1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mniej w porównaniu z analogicznym okresem 2023 r.</a:t>
            </a:r>
          </a:p>
          <a:p>
            <a:pPr algn="just"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15416</TotalTime>
  <Words>2614</Words>
  <Application>Microsoft Office PowerPoint</Application>
  <PresentationFormat>Pokaz na ekranie (4:3)</PresentationFormat>
  <Paragraphs>305</Paragraphs>
  <Slides>34</Slides>
  <Notes>34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36" baseType="lpstr"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Aleksander Ludwiński</cp:lastModifiedBy>
  <cp:revision>1331</cp:revision>
  <cp:lastPrinted>1601-01-01T00:00:00Z</cp:lastPrinted>
  <dcterms:created xsi:type="dcterms:W3CDTF">1601-01-01T00:00:00Z</dcterms:created>
  <dcterms:modified xsi:type="dcterms:W3CDTF">2025-05-22T11:51:19Z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