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35"/>
  </p:notesMasterIdLst>
  <p:sldIdLst>
    <p:sldId id="256" r:id="rId3"/>
    <p:sldId id="257" r:id="rId4"/>
    <p:sldId id="305" r:id="rId5"/>
    <p:sldId id="311" r:id="rId6"/>
    <p:sldId id="295" r:id="rId7"/>
    <p:sldId id="269" r:id="rId8"/>
    <p:sldId id="314" r:id="rId9"/>
    <p:sldId id="263" r:id="rId10"/>
    <p:sldId id="299" r:id="rId11"/>
    <p:sldId id="327" r:id="rId12"/>
    <p:sldId id="262" r:id="rId13"/>
    <p:sldId id="298" r:id="rId14"/>
    <p:sldId id="264" r:id="rId15"/>
    <p:sldId id="265" r:id="rId16"/>
    <p:sldId id="284" r:id="rId17"/>
    <p:sldId id="285" r:id="rId18"/>
    <p:sldId id="294" r:id="rId19"/>
    <p:sldId id="323" r:id="rId20"/>
    <p:sldId id="296" r:id="rId21"/>
    <p:sldId id="286" r:id="rId22"/>
    <p:sldId id="287" r:id="rId23"/>
    <p:sldId id="317" r:id="rId24"/>
    <p:sldId id="292" r:id="rId25"/>
    <p:sldId id="326" r:id="rId26"/>
    <p:sldId id="301" r:id="rId27"/>
    <p:sldId id="318" r:id="rId28"/>
    <p:sldId id="313" r:id="rId29"/>
    <p:sldId id="325" r:id="rId30"/>
    <p:sldId id="278" r:id="rId31"/>
    <p:sldId id="279" r:id="rId32"/>
    <p:sldId id="291" r:id="rId33"/>
    <p:sldId id="283" r:id="rId34"/>
  </p:sldIdLst>
  <p:sldSz cx="9144000" cy="6858000" type="screen4x3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9" name="Nieznany użytkownik6" initials="" lastIdx="7" clrIdx="9"/>
  <p:cmAuthor id="1" name="Nieznany użytkownik9" initials="" lastIdx="10" clrIdx="11"/>
  <p:cmAuthor id="30" name="Nieznany użytkownik8" initials="" lastIdx="22" clrIdx="0"/>
  <p:cmAuthor id="2" name="Pietrzak, Piotr" initials="" lastIdx="2" clrIdx="31"/>
  <p:cmAuthor id="31" name="Anna Lorenc" initials="" lastIdx="9" clrIdx="7"/>
  <p:cmAuthor id="3" name="Nieznany użytkownik12" initials="" lastIdx="18" clrIdx="5"/>
  <p:cmAuthor id="32" name="Świeża Bazylia" initials="" lastIdx="8" clrIdx="3"/>
  <p:cmAuthor id="4" name="Nieznany użytkownik14" initials="" lastIdx="7" clrIdx="17"/>
  <p:cmAuthor id="5" name="Nieznany użytkownik10" initials="" lastIdx="7" clrIdx="8"/>
  <p:cmAuthor id="6" name="Nieznany użytkownik13" initials="" lastIdx="19" clrIdx="12"/>
  <p:cmAuthor id="7" name="bsgroup" initials="" lastIdx="2" clrIdx="15"/>
  <p:cmAuthor id="8" name="Nieznany użytkownik17" initials="" lastIdx="2" clrIdx="16"/>
  <p:cmAuthor id="9" name="Marcin Śliwiński" initials="" lastIdx="3" clrIdx="14"/>
  <p:cmAuthor id="10" name="Nieznany użytkownik16" initials="" lastIdx="3" clrIdx="19"/>
  <p:cmAuthor id="11" name="Nieznany użytkownik19" initials="" lastIdx="2" clrIdx="21"/>
  <p:cmAuthor id="12" name="Nieznany użytkownik21" initials="" lastIdx="2" clrIdx="20"/>
  <p:cmAuthor id="13" name="Nieznany użytkownik15" initials="" lastIdx="1" clrIdx="13"/>
  <p:cmAuthor id="14" name="Nieznany użytkownik20" initials="" lastIdx="7" clrIdx="30"/>
  <p:cmAuthor id="15" name="Nieznany użytkownik23" initials="" lastIdx="5" clrIdx="22"/>
  <p:cmAuthor id="16" name="Świeża Bazylia 2" initials="" lastIdx="8" clrIdx="24"/>
  <p:cmAuthor id="17" name="Nieznany użytkownik18" initials="" lastIdx="2" clrIdx="18"/>
  <p:cmAuthor id="18" name="Nieznany użytkownik24" initials="" lastIdx="3" clrIdx="25"/>
  <p:cmAuthor id="19" name="Piotr Pietrzak" initials="" lastIdx="8" clrIdx="29"/>
  <p:cmAuthor id="20" name="Nieznany użytkownik4" initials="" lastIdx="9" clrIdx="28"/>
  <p:cmAuthor id="21" name="Nieznany użytkownik22" initials="" lastIdx="2" clrIdx="23"/>
  <p:cmAuthor id="22" name="Nieznany użytkownik2" initials="" lastIdx="2" clrIdx="27"/>
  <p:cmAuthor id="23" name="Nieznany użytkownik1" initials="" lastIdx="16" clrIdx="1"/>
  <p:cmAuthor id="24" name="Nieznany użytkownik7" initials="" lastIdx="7" clrIdx="2"/>
  <p:cmAuthor id="25" name="Nieznany użytkownik25" initials="" lastIdx="3" clrIdx="26"/>
  <p:cmAuthor id="26" name="Nieznany użytkownik5" initials="" lastIdx="3" clrIdx="6"/>
  <p:cmAuthor id="27" name="Nieznany użytkownik3" initials="" lastIdx="4" clrIdx="10"/>
  <p:cmAuthor id="28" name="Nieznany użytkownik11" initials="" lastIdx="15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95256" autoAdjust="0"/>
  </p:normalViewPr>
  <p:slideViewPr>
    <p:cSldViewPr>
      <p:cViewPr varScale="1">
        <p:scale>
          <a:sx n="108" d="100"/>
          <a:sy n="108" d="100"/>
        </p:scale>
        <p:origin x="1458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11382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A7C3D288-B6B2-48F6-95C1-FFCD3BEC9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075" name="AutoShape 2">
            <a:extLst>
              <a:ext uri="{FF2B5EF4-FFF2-40B4-BE49-F238E27FC236}">
                <a16:creationId xmlns:a16="http://schemas.microsoft.com/office/drawing/2014/main" id="{45A159DC-1C70-4FF9-BAA5-7E459933B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C3DC9E8E-237A-4912-9476-249E6B633DD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213C596B-CC0B-4E5C-A786-F539EA05589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altLang="pl-PL" noProof="0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15AA5495-FD8C-42E7-8925-58936A1EA9D3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1EBCD76-B827-4E56-AF13-E9303D2F7A8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FF240C1-CFA3-4E54-8A4F-C04B095C119B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72AEDBC6-FF1B-4BF2-92DB-E98F616B423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2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E1497AD0-B9C8-4B1F-8A3E-A604A488C35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8">
            <a:extLst>
              <a:ext uri="{FF2B5EF4-FFF2-40B4-BE49-F238E27FC236}">
                <a16:creationId xmlns:a16="http://schemas.microsoft.com/office/drawing/2014/main" id="{060C1FC2-E109-46C8-B588-38F137367F6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0BACE18-0893-4208-B87C-9AA5FFE84A07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pl-PL" altLang="pl-PL" sz="1400"/>
          </a:p>
        </p:txBody>
      </p:sp>
      <p:sp>
        <p:nvSpPr>
          <p:cNvPr id="5123" name="Rectangle 1">
            <a:extLst>
              <a:ext uri="{FF2B5EF4-FFF2-40B4-BE49-F238E27FC236}">
                <a16:creationId xmlns:a16="http://schemas.microsoft.com/office/drawing/2014/main" id="{2B5205B1-0D52-4616-A6F6-F8095C1401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Text Box 2">
            <a:extLst>
              <a:ext uri="{FF2B5EF4-FFF2-40B4-BE49-F238E27FC236}">
                <a16:creationId xmlns:a16="http://schemas.microsoft.com/office/drawing/2014/main" id="{6BE232A2-6F8C-4D7C-AACA-3B569FB6B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>
            <a:extLst>
              <a:ext uri="{FF2B5EF4-FFF2-40B4-BE49-F238E27FC236}">
                <a16:creationId xmlns:a16="http://schemas.microsoft.com/office/drawing/2014/main" id="{E6F508AC-C451-4E3A-A705-D28DC2DB6B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6DBA813-599F-4AE3-937B-88189609930E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pl-PL" altLang="pl-PL" sz="1400"/>
          </a:p>
        </p:txBody>
      </p:sp>
      <p:sp>
        <p:nvSpPr>
          <p:cNvPr id="23555" name="Rectangle 1">
            <a:extLst>
              <a:ext uri="{FF2B5EF4-FFF2-40B4-BE49-F238E27FC236}">
                <a16:creationId xmlns:a16="http://schemas.microsoft.com/office/drawing/2014/main" id="{030AB858-44B9-4933-9E99-0EBFFC91C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Text Box 2">
            <a:extLst>
              <a:ext uri="{FF2B5EF4-FFF2-40B4-BE49-F238E27FC236}">
                <a16:creationId xmlns:a16="http://schemas.microsoft.com/office/drawing/2014/main" id="{E615919B-41F7-4CC4-94B9-20A9CDD0F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>
            <a:extLst>
              <a:ext uri="{FF2B5EF4-FFF2-40B4-BE49-F238E27FC236}">
                <a16:creationId xmlns:a16="http://schemas.microsoft.com/office/drawing/2014/main" id="{1981307C-2F11-4284-A49E-639DBC2E3E5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0418F30-FB20-4896-8250-C966BDAB2C83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pl-PL" altLang="pl-PL" sz="1400"/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5FADEDEF-5480-42E6-8D07-AF64739EB1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Text Box 2">
            <a:extLst>
              <a:ext uri="{FF2B5EF4-FFF2-40B4-BE49-F238E27FC236}">
                <a16:creationId xmlns:a16="http://schemas.microsoft.com/office/drawing/2014/main" id="{E5ACAF9B-3EEA-4FA5-B306-3B70D13F1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8">
            <a:extLst>
              <a:ext uri="{FF2B5EF4-FFF2-40B4-BE49-F238E27FC236}">
                <a16:creationId xmlns:a16="http://schemas.microsoft.com/office/drawing/2014/main" id="{67D3248A-04C1-469A-801F-BA01CA5C2FD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F9B8F3E-CB6B-4E53-B0E7-AFDDC2C6D2B4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pl-PL" altLang="pl-PL" sz="1400"/>
          </a:p>
        </p:txBody>
      </p:sp>
      <p:sp>
        <p:nvSpPr>
          <p:cNvPr id="27651" name="Rectangle 1">
            <a:extLst>
              <a:ext uri="{FF2B5EF4-FFF2-40B4-BE49-F238E27FC236}">
                <a16:creationId xmlns:a16="http://schemas.microsoft.com/office/drawing/2014/main" id="{CABD13D9-BF9A-4464-BFF5-E074715AE4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13A82CBE-3705-4FEC-90EA-77C143965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>
            <a:extLst>
              <a:ext uri="{FF2B5EF4-FFF2-40B4-BE49-F238E27FC236}">
                <a16:creationId xmlns:a16="http://schemas.microsoft.com/office/drawing/2014/main" id="{39ED4F33-10EB-4790-B689-ECD73F7A3D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D581127-7CAF-4C96-A06E-A76B160D45B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pl-PL" altLang="pl-PL" sz="1400"/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B3AE4273-376D-42C5-8E16-C0A9CE2B45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Text Box 2">
            <a:extLst>
              <a:ext uri="{FF2B5EF4-FFF2-40B4-BE49-F238E27FC236}">
                <a16:creationId xmlns:a16="http://schemas.microsoft.com/office/drawing/2014/main" id="{B6FC5D91-07B4-4F68-8247-EFCA89A0B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>
            <a:extLst>
              <a:ext uri="{FF2B5EF4-FFF2-40B4-BE49-F238E27FC236}">
                <a16:creationId xmlns:a16="http://schemas.microsoft.com/office/drawing/2014/main" id="{638C35C2-3574-422E-B21F-18DDF06E22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9962AAA-4DF9-4348-AF8E-4B3CC97AB82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pl-PL" altLang="pl-PL" sz="1400"/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id="{7AD8F4AC-9DEE-4756-A471-3FD61979C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682567E7-49F4-4B91-92E0-694812987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>
            <a:extLst>
              <a:ext uri="{FF2B5EF4-FFF2-40B4-BE49-F238E27FC236}">
                <a16:creationId xmlns:a16="http://schemas.microsoft.com/office/drawing/2014/main" id="{16A73CFC-F9D0-4A1B-AF43-89034326384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B4C9453-C054-4756-95BC-B9036AF9DF9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pl-PL" altLang="pl-PL" sz="1400"/>
          </a:p>
        </p:txBody>
      </p:sp>
      <p:sp>
        <p:nvSpPr>
          <p:cNvPr id="33795" name="Rectangle 1">
            <a:extLst>
              <a:ext uri="{FF2B5EF4-FFF2-40B4-BE49-F238E27FC236}">
                <a16:creationId xmlns:a16="http://schemas.microsoft.com/office/drawing/2014/main" id="{EA02AD6F-4A46-4903-824A-8838747BD8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Text Box 2">
            <a:extLst>
              <a:ext uri="{FF2B5EF4-FFF2-40B4-BE49-F238E27FC236}">
                <a16:creationId xmlns:a16="http://schemas.microsoft.com/office/drawing/2014/main" id="{313C3F9E-96CF-4081-AD42-5A08245B0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>
            <a:extLst>
              <a:ext uri="{FF2B5EF4-FFF2-40B4-BE49-F238E27FC236}">
                <a16:creationId xmlns:a16="http://schemas.microsoft.com/office/drawing/2014/main" id="{7EE97A65-BC20-4FA0-B2C4-A410DAD0F6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9FD3AB8-DC6B-4749-B833-B9BB0CC4E96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pl-PL" altLang="pl-PL" sz="1400"/>
          </a:p>
        </p:txBody>
      </p:sp>
      <p:sp>
        <p:nvSpPr>
          <p:cNvPr id="35843" name="Rectangle 1">
            <a:extLst>
              <a:ext uri="{FF2B5EF4-FFF2-40B4-BE49-F238E27FC236}">
                <a16:creationId xmlns:a16="http://schemas.microsoft.com/office/drawing/2014/main" id="{055D0FFE-3D87-4330-8686-23F943D5FA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Text Box 2">
            <a:extLst>
              <a:ext uri="{FF2B5EF4-FFF2-40B4-BE49-F238E27FC236}">
                <a16:creationId xmlns:a16="http://schemas.microsoft.com/office/drawing/2014/main" id="{5E9C6C23-5140-4CB1-A191-44B1F43D6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>
            <a:extLst>
              <a:ext uri="{FF2B5EF4-FFF2-40B4-BE49-F238E27FC236}">
                <a16:creationId xmlns:a16="http://schemas.microsoft.com/office/drawing/2014/main" id="{0BC2AC48-9E31-4C35-8B7F-2B3E246D254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7F4B39E-144F-49D4-A178-9982E96AF7BC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pl-PL" altLang="pl-PL" sz="1400"/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id="{901D4DCB-9D9F-4089-852F-B27C828B8D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Text Box 2">
            <a:extLst>
              <a:ext uri="{FF2B5EF4-FFF2-40B4-BE49-F238E27FC236}">
                <a16:creationId xmlns:a16="http://schemas.microsoft.com/office/drawing/2014/main" id="{12AD6EDA-0CDD-4A52-AD69-2F6D56315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7893" name="Symbol zastępczy notatek 1">
            <a:extLst>
              <a:ext uri="{FF2B5EF4-FFF2-40B4-BE49-F238E27FC236}">
                <a16:creationId xmlns:a16="http://schemas.microsoft.com/office/drawing/2014/main" id="{A7BC3021-73C8-49DE-823B-B47149DB2E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8">
            <a:extLst>
              <a:ext uri="{FF2B5EF4-FFF2-40B4-BE49-F238E27FC236}">
                <a16:creationId xmlns:a16="http://schemas.microsoft.com/office/drawing/2014/main" id="{027CB7DA-35B7-45F5-89B6-C1CE7606E66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09F579E-30AF-4A13-B009-F8055B9AF365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pl-PL" altLang="pl-PL" sz="1400"/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5BF7EA2E-8E37-483E-BBD3-2D2776473B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Text Box 2">
            <a:extLst>
              <a:ext uri="{FF2B5EF4-FFF2-40B4-BE49-F238E27FC236}">
                <a16:creationId xmlns:a16="http://schemas.microsoft.com/office/drawing/2014/main" id="{C8ABADE7-4F6E-48A9-B610-E733472A5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>
            <a:extLst>
              <a:ext uri="{FF2B5EF4-FFF2-40B4-BE49-F238E27FC236}">
                <a16:creationId xmlns:a16="http://schemas.microsoft.com/office/drawing/2014/main" id="{BC10E74B-A0BF-4C2D-B112-4C9CACADDB8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16FA8F3-8932-450F-9879-A6135BA23212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pl-PL" altLang="pl-PL" sz="1400"/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2D7E4A74-395C-4D0C-B0A0-B41F5B9439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Text Box 2">
            <a:extLst>
              <a:ext uri="{FF2B5EF4-FFF2-40B4-BE49-F238E27FC236}">
                <a16:creationId xmlns:a16="http://schemas.microsoft.com/office/drawing/2014/main" id="{61C874DD-C36E-4457-B4FD-DE10CD9E7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EBD53441-8F69-49F7-8231-44C15B23B10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05B0722-4112-4B71-82A5-5725E52CDFF3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pl-PL" altLang="pl-PL" sz="1400"/>
          </a:p>
        </p:txBody>
      </p:sp>
      <p:sp>
        <p:nvSpPr>
          <p:cNvPr id="7171" name="Rectangle 1">
            <a:extLst>
              <a:ext uri="{FF2B5EF4-FFF2-40B4-BE49-F238E27FC236}">
                <a16:creationId xmlns:a16="http://schemas.microsoft.com/office/drawing/2014/main" id="{F4512AAF-6932-44A3-B7CB-A9C3866080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165BF2BC-FE42-45E2-9E09-FF82057C5B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>
            <a:extLst>
              <a:ext uri="{FF2B5EF4-FFF2-40B4-BE49-F238E27FC236}">
                <a16:creationId xmlns:a16="http://schemas.microsoft.com/office/drawing/2014/main" id="{E86C7F28-55B2-48E6-80E1-FDE3422BA1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DE17721-7ABE-4F58-AA9E-6E94B49B1594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pl-PL" altLang="pl-PL" sz="1400"/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D3E32C42-A024-4324-B575-5C48FA1779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Text Box 2">
            <a:extLst>
              <a:ext uri="{FF2B5EF4-FFF2-40B4-BE49-F238E27FC236}">
                <a16:creationId xmlns:a16="http://schemas.microsoft.com/office/drawing/2014/main" id="{EC349CEE-653D-4B3A-987B-9814B3288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>
            <a:extLst>
              <a:ext uri="{FF2B5EF4-FFF2-40B4-BE49-F238E27FC236}">
                <a16:creationId xmlns:a16="http://schemas.microsoft.com/office/drawing/2014/main" id="{960F562A-B3B9-48FA-A252-1E6C7F5D3F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B421785-EACC-4D13-A489-D44AC8D72D2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pl-PL" altLang="pl-PL" sz="1400"/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84434515-54DB-4877-9494-0EEC1C7F09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Text Box 2">
            <a:extLst>
              <a:ext uri="{FF2B5EF4-FFF2-40B4-BE49-F238E27FC236}">
                <a16:creationId xmlns:a16="http://schemas.microsoft.com/office/drawing/2014/main" id="{C038D88F-6DCF-4AE6-B021-B52F2135E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682A791-6F06-49FA-A3CB-ED48AD3D4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8">
            <a:extLst>
              <a:ext uri="{FF2B5EF4-FFF2-40B4-BE49-F238E27FC236}">
                <a16:creationId xmlns:a16="http://schemas.microsoft.com/office/drawing/2014/main" id="{334056CA-37E1-4C48-B6B2-82D33AE9AC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340B773-2709-469E-BCD2-AD0DCB172248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pl-PL" altLang="pl-PL" sz="1400"/>
          </a:p>
        </p:txBody>
      </p:sp>
      <p:sp>
        <p:nvSpPr>
          <p:cNvPr id="48131" name="Rectangle 1">
            <a:extLst>
              <a:ext uri="{FF2B5EF4-FFF2-40B4-BE49-F238E27FC236}">
                <a16:creationId xmlns:a16="http://schemas.microsoft.com/office/drawing/2014/main" id="{D4E7D7B0-9BDE-4295-B1BC-61F8AD4EFE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Text Box 2">
            <a:extLst>
              <a:ext uri="{FF2B5EF4-FFF2-40B4-BE49-F238E27FC236}">
                <a16:creationId xmlns:a16="http://schemas.microsoft.com/office/drawing/2014/main" id="{26EF5823-6A08-455B-A731-E9D7267BB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>
            <a:extLst>
              <a:ext uri="{FF2B5EF4-FFF2-40B4-BE49-F238E27FC236}">
                <a16:creationId xmlns:a16="http://schemas.microsoft.com/office/drawing/2014/main" id="{E0F8732C-EFFE-4D24-AC4E-66C685B85B9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63D81A2-2D41-43B4-91C9-2EDAA72FE36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pl-PL" altLang="pl-PL" sz="1400"/>
          </a:p>
        </p:txBody>
      </p:sp>
      <p:sp>
        <p:nvSpPr>
          <p:cNvPr id="50179" name="Rectangle 1">
            <a:extLst>
              <a:ext uri="{FF2B5EF4-FFF2-40B4-BE49-F238E27FC236}">
                <a16:creationId xmlns:a16="http://schemas.microsoft.com/office/drawing/2014/main" id="{6640E8F3-C379-44D9-B232-F29F72DA85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Text Box 2">
            <a:extLst>
              <a:ext uri="{FF2B5EF4-FFF2-40B4-BE49-F238E27FC236}">
                <a16:creationId xmlns:a16="http://schemas.microsoft.com/office/drawing/2014/main" id="{923E6DCE-492B-4F85-B072-A64F3A1DF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>
            <a:extLst>
              <a:ext uri="{FF2B5EF4-FFF2-40B4-BE49-F238E27FC236}">
                <a16:creationId xmlns:a16="http://schemas.microsoft.com/office/drawing/2014/main" id="{23EF302D-C2D2-4B0A-A011-B33DF832F7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111CF32-A198-4B8F-B535-720EFDCB00C9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pl-PL" altLang="pl-PL" sz="1400"/>
          </a:p>
        </p:txBody>
      </p:sp>
      <p:sp>
        <p:nvSpPr>
          <p:cNvPr id="52227" name="Rectangle 1">
            <a:extLst>
              <a:ext uri="{FF2B5EF4-FFF2-40B4-BE49-F238E27FC236}">
                <a16:creationId xmlns:a16="http://schemas.microsoft.com/office/drawing/2014/main" id="{5E6E75C8-95F9-4BAD-BFB9-CDF7CC75D7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Text Box 2">
            <a:extLst>
              <a:ext uri="{FF2B5EF4-FFF2-40B4-BE49-F238E27FC236}">
                <a16:creationId xmlns:a16="http://schemas.microsoft.com/office/drawing/2014/main" id="{A23D6D47-B5A8-492F-B3FC-D7FCA31EA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8">
            <a:extLst>
              <a:ext uri="{FF2B5EF4-FFF2-40B4-BE49-F238E27FC236}">
                <a16:creationId xmlns:a16="http://schemas.microsoft.com/office/drawing/2014/main" id="{CBCBAC02-53A6-4C45-9D65-AFAE5017FF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B7D6BB9-B35A-4CF3-B6C7-C82C27099555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pl-PL" altLang="pl-PL" sz="1400"/>
          </a:p>
        </p:txBody>
      </p:sp>
      <p:sp>
        <p:nvSpPr>
          <p:cNvPr id="54275" name="Rectangle 1">
            <a:extLst>
              <a:ext uri="{FF2B5EF4-FFF2-40B4-BE49-F238E27FC236}">
                <a16:creationId xmlns:a16="http://schemas.microsoft.com/office/drawing/2014/main" id="{85CA1FB1-A9AF-4F5F-8544-AF4821E4B3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Text Box 2">
            <a:extLst>
              <a:ext uri="{FF2B5EF4-FFF2-40B4-BE49-F238E27FC236}">
                <a16:creationId xmlns:a16="http://schemas.microsoft.com/office/drawing/2014/main" id="{1E23731D-D6D2-419F-A614-60346A29D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4277" name="Symbol zastępczy notatek 1">
            <a:extLst>
              <a:ext uri="{FF2B5EF4-FFF2-40B4-BE49-F238E27FC236}">
                <a16:creationId xmlns:a16="http://schemas.microsoft.com/office/drawing/2014/main" id="{C54E71F1-5A40-484D-997C-7A2B9EC343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>
            <a:extLst>
              <a:ext uri="{FF2B5EF4-FFF2-40B4-BE49-F238E27FC236}">
                <a16:creationId xmlns:a16="http://schemas.microsoft.com/office/drawing/2014/main" id="{B09E15C1-DE4A-46F2-8573-81A9B805DFA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3B42A77-4ACB-4055-BBBE-2148873EC767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pl-PL" altLang="pl-PL" sz="1400"/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7F81C852-3C69-4048-895F-F64607F8D0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32D03539-DAB2-4388-975E-EC2185184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8">
            <a:extLst>
              <a:ext uri="{FF2B5EF4-FFF2-40B4-BE49-F238E27FC236}">
                <a16:creationId xmlns:a16="http://schemas.microsoft.com/office/drawing/2014/main" id="{EE196F23-8CF2-4B90-BE16-E15FA2C65F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8EE6BC5-F688-409B-9BDD-B93BE86B414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pl-PL" altLang="pl-PL" sz="1400"/>
          </a:p>
        </p:txBody>
      </p:sp>
      <p:sp>
        <p:nvSpPr>
          <p:cNvPr id="58371" name="Rectangle 1">
            <a:extLst>
              <a:ext uri="{FF2B5EF4-FFF2-40B4-BE49-F238E27FC236}">
                <a16:creationId xmlns:a16="http://schemas.microsoft.com/office/drawing/2014/main" id="{0B6578BD-B935-4136-AF39-7A5D60D839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Text Box 2">
            <a:extLst>
              <a:ext uri="{FF2B5EF4-FFF2-40B4-BE49-F238E27FC236}">
                <a16:creationId xmlns:a16="http://schemas.microsoft.com/office/drawing/2014/main" id="{E0E4FF48-AE1C-4C87-8678-3A4825365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8405150-77EF-4553-B713-2A16B7E3A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8">
            <a:extLst>
              <a:ext uri="{FF2B5EF4-FFF2-40B4-BE49-F238E27FC236}">
                <a16:creationId xmlns:a16="http://schemas.microsoft.com/office/drawing/2014/main" id="{FAAF69FB-24E5-43EC-940F-E4CE2019DFD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5748CF6-F5B4-4B31-8A08-4EAAD9F7EFB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pl-PL" altLang="pl-PL" sz="1400"/>
          </a:p>
        </p:txBody>
      </p:sp>
      <p:sp>
        <p:nvSpPr>
          <p:cNvPr id="60419" name="Rectangle 1">
            <a:extLst>
              <a:ext uri="{FF2B5EF4-FFF2-40B4-BE49-F238E27FC236}">
                <a16:creationId xmlns:a16="http://schemas.microsoft.com/office/drawing/2014/main" id="{BE167DE3-0710-43B1-982D-759EE93F11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F4D29997-4734-4E86-8160-BBF05EFA7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8">
            <a:extLst>
              <a:ext uri="{FF2B5EF4-FFF2-40B4-BE49-F238E27FC236}">
                <a16:creationId xmlns:a16="http://schemas.microsoft.com/office/drawing/2014/main" id="{85CFF2F9-97A9-4A6C-B1B5-CABAC7807D5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CC0691B-2B28-4866-8DB0-CF6BB62E19D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pl-PL" altLang="pl-PL" sz="1400"/>
          </a:p>
        </p:txBody>
      </p:sp>
      <p:sp>
        <p:nvSpPr>
          <p:cNvPr id="62467" name="Rectangle 1">
            <a:extLst>
              <a:ext uri="{FF2B5EF4-FFF2-40B4-BE49-F238E27FC236}">
                <a16:creationId xmlns:a16="http://schemas.microsoft.com/office/drawing/2014/main" id="{836B1989-3462-42E1-BC8C-15082A246F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36052795-BE6D-4DF0-9B07-46E2B128A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>
            <a:extLst>
              <a:ext uri="{FF2B5EF4-FFF2-40B4-BE49-F238E27FC236}">
                <a16:creationId xmlns:a16="http://schemas.microsoft.com/office/drawing/2014/main" id="{935BEA1E-6E2E-4CF9-99BE-FC227F3904E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AA9895F-A614-497A-B8E5-F6ADF8486B99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pl-PL" altLang="pl-PL" sz="1400"/>
          </a:p>
        </p:txBody>
      </p:sp>
      <p:sp>
        <p:nvSpPr>
          <p:cNvPr id="9219" name="Rectangle 1">
            <a:extLst>
              <a:ext uri="{FF2B5EF4-FFF2-40B4-BE49-F238E27FC236}">
                <a16:creationId xmlns:a16="http://schemas.microsoft.com/office/drawing/2014/main" id="{3CD411D5-DCEC-4E3E-B120-50A1C4D6F2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Text Box 2">
            <a:extLst>
              <a:ext uri="{FF2B5EF4-FFF2-40B4-BE49-F238E27FC236}">
                <a16:creationId xmlns:a16="http://schemas.microsoft.com/office/drawing/2014/main" id="{61E2FB93-E0CA-432D-A136-1FBB92A13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8">
            <a:extLst>
              <a:ext uri="{FF2B5EF4-FFF2-40B4-BE49-F238E27FC236}">
                <a16:creationId xmlns:a16="http://schemas.microsoft.com/office/drawing/2014/main" id="{12614F4D-A869-490C-8141-D8534FEECB6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5AF0E5D-E77A-4983-8F58-40FE2DD830A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pl-PL" altLang="pl-PL" sz="1400"/>
          </a:p>
        </p:txBody>
      </p:sp>
      <p:sp>
        <p:nvSpPr>
          <p:cNvPr id="64515" name="Rectangle 1">
            <a:extLst>
              <a:ext uri="{FF2B5EF4-FFF2-40B4-BE49-F238E27FC236}">
                <a16:creationId xmlns:a16="http://schemas.microsoft.com/office/drawing/2014/main" id="{DD34B6D2-53B9-4437-83AC-58C6B01ABA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Text Box 2">
            <a:extLst>
              <a:ext uri="{FF2B5EF4-FFF2-40B4-BE49-F238E27FC236}">
                <a16:creationId xmlns:a16="http://schemas.microsoft.com/office/drawing/2014/main" id="{0C036A1F-075E-4916-9365-0D57CD28A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">
            <a:extLst>
              <a:ext uri="{FF2B5EF4-FFF2-40B4-BE49-F238E27FC236}">
                <a16:creationId xmlns:a16="http://schemas.microsoft.com/office/drawing/2014/main" id="{A096E8B4-27AB-49C2-A05A-F4B1890B1CE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BB5E298-FFC3-4F85-9781-A78721B1F5DB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pl-PL" altLang="pl-PL" sz="1400"/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id="{A023039F-F018-42E9-8E56-9C35A6F5AF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Text Box 2">
            <a:extLst>
              <a:ext uri="{FF2B5EF4-FFF2-40B4-BE49-F238E27FC236}">
                <a16:creationId xmlns:a16="http://schemas.microsoft.com/office/drawing/2014/main" id="{986DF336-5CBC-4C67-A09B-F21EB497D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8">
            <a:extLst>
              <a:ext uri="{FF2B5EF4-FFF2-40B4-BE49-F238E27FC236}">
                <a16:creationId xmlns:a16="http://schemas.microsoft.com/office/drawing/2014/main" id="{37E28CEF-EB5A-42A3-A9A6-784C91B006F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627ECD5-4A95-4690-9236-E9D787F0A23D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pl-PL" altLang="pl-PL" sz="1400"/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id="{47E3A985-7E78-42D5-945E-95606934D3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Text Box 2">
            <a:extLst>
              <a:ext uri="{FF2B5EF4-FFF2-40B4-BE49-F238E27FC236}">
                <a16:creationId xmlns:a16="http://schemas.microsoft.com/office/drawing/2014/main" id="{C975FB98-7BE0-496A-B565-47B686E5D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>
            <a:extLst>
              <a:ext uri="{FF2B5EF4-FFF2-40B4-BE49-F238E27FC236}">
                <a16:creationId xmlns:a16="http://schemas.microsoft.com/office/drawing/2014/main" id="{80A7DDB9-A6DC-4936-B4BC-EE6EED3285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0C2533E-2A6D-4C29-BBCE-56BEC628329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pl-PL" altLang="pl-PL" sz="1400"/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FE54E69A-9A1C-4A58-A13E-3891F819C9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B15216C1-6161-432C-84E5-9C5010E165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>
            <a:extLst>
              <a:ext uri="{FF2B5EF4-FFF2-40B4-BE49-F238E27FC236}">
                <a16:creationId xmlns:a16="http://schemas.microsoft.com/office/drawing/2014/main" id="{2130180C-06D5-41D5-AA6C-CB7F5B1EC1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AA4C456-9F9A-4654-8123-46E4FAB0F6F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pl-PL" altLang="pl-PL" sz="1400"/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id="{AB553D82-F790-45FD-AE50-52712F59CA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Text Box 2">
            <a:extLst>
              <a:ext uri="{FF2B5EF4-FFF2-40B4-BE49-F238E27FC236}">
                <a16:creationId xmlns:a16="http://schemas.microsoft.com/office/drawing/2014/main" id="{BCB3AABF-CCA1-47DF-9135-C507D2F6C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8">
            <a:extLst>
              <a:ext uri="{FF2B5EF4-FFF2-40B4-BE49-F238E27FC236}">
                <a16:creationId xmlns:a16="http://schemas.microsoft.com/office/drawing/2014/main" id="{2A0C122D-36D2-4687-A2FF-7A87375F22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8DF0C6B-D7CF-44BC-B521-2CFA439500B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pl-PL" altLang="pl-PL" sz="1400"/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2E49535E-40EC-4B16-80E7-5ACE96BE95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Text Box 2">
            <a:extLst>
              <a:ext uri="{FF2B5EF4-FFF2-40B4-BE49-F238E27FC236}">
                <a16:creationId xmlns:a16="http://schemas.microsoft.com/office/drawing/2014/main" id="{7CD6CEAB-D6E1-46DB-B9EF-F60EC806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>
            <a:extLst>
              <a:ext uri="{FF2B5EF4-FFF2-40B4-BE49-F238E27FC236}">
                <a16:creationId xmlns:a16="http://schemas.microsoft.com/office/drawing/2014/main" id="{71E591BE-861F-4BE9-9E75-4F5BF031592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737A16C-F682-41CB-B3E1-AE66A9B69C4A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pl-PL" altLang="pl-PL" sz="1400"/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53DA0878-D6FC-4C34-91BE-7B91E7696A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Text Box 2">
            <a:extLst>
              <a:ext uri="{FF2B5EF4-FFF2-40B4-BE49-F238E27FC236}">
                <a16:creationId xmlns:a16="http://schemas.microsoft.com/office/drawing/2014/main" id="{F5DD88D9-BB42-4B52-9DCB-3A8A00AC2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>
            <a:extLst>
              <a:ext uri="{FF2B5EF4-FFF2-40B4-BE49-F238E27FC236}">
                <a16:creationId xmlns:a16="http://schemas.microsoft.com/office/drawing/2014/main" id="{399DFB6A-7AB7-4CB9-A068-036DD40DFBF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98BE229-9D4C-440A-9C08-BFF71E9A16CA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pl-PL" altLang="pl-PL" sz="14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C6807CC0-0D1D-4C0E-820B-9082AFB54E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Text Box 2">
            <a:extLst>
              <a:ext uri="{FF2B5EF4-FFF2-40B4-BE49-F238E27FC236}">
                <a16:creationId xmlns:a16="http://schemas.microsoft.com/office/drawing/2014/main" id="{4088746D-409D-4235-99E0-78B02E02A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>
            <a:extLst>
              <a:ext uri="{FF2B5EF4-FFF2-40B4-BE49-F238E27FC236}">
                <a16:creationId xmlns:a16="http://schemas.microsoft.com/office/drawing/2014/main" id="{067DE5AD-7295-433A-84A2-59C8D81C91B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A80306E-E05F-45E2-A38D-FEF8E7936EEF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pl-PL" altLang="pl-PL" sz="1400"/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7C9FB5DF-52C1-48C8-BA86-E9E1FF2ED0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Text Box 2">
            <a:extLst>
              <a:ext uri="{FF2B5EF4-FFF2-40B4-BE49-F238E27FC236}">
                <a16:creationId xmlns:a16="http://schemas.microsoft.com/office/drawing/2014/main" id="{6BB0958B-77F3-40E4-B37F-152D8B707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0063B40-A386-CCE2-E0F7-8F1A7A30B6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4167108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897458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303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6625" cy="5303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338342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4838" cy="11398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092226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36BF4B4-DED8-4508-8E18-0765F189917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5937F-B6CA-4946-AFE4-8C6808AB306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41956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752A9A1-4098-41D4-9B5E-B9E6F5077E0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564DB-E7D4-49DC-BDB7-31AD3BD237A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97197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B2A6234-0965-496D-95C2-153719EDF6D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31698-4D86-45F4-B243-DE6DA8E5D13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30392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DFD705D-CF83-425F-85B7-64BA0E67120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FF050-2450-4805-B2A0-ACF1BF4FEEB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20721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5129D03-EAD7-40F2-A783-A46E9E8CE49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6BDCA-0B2E-41BE-B0C3-CEF0F1C330B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53945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F75C603-2B6F-410D-AC4E-AF3E021C872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9952F-F7EC-4FED-900F-0B5AC2715CC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05980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1F1562-52A0-491B-ACAC-FD03DB6E3DB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6C2CD-BEE1-4576-9338-8C26A6686B2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9914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148736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15F2328-5257-409B-AC93-8F42A29C59D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5897D-80D8-498D-8F0E-D3C4188B833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15353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93DD413-5A09-449B-AFB6-53832261289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CAD50-023F-4348-BEA7-C179C05599B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0656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ED1BCD7-95E3-4503-A943-B3BB95C903A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90178-2335-4E50-A70E-B1542D73DF2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62468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701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7013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1E8CA91-D073-4827-BF18-D8BCC1F0073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87625-9EC1-4397-88AD-761CD0211A9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07875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84681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5425" cy="39719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5025" y="1604963"/>
            <a:ext cx="4037013" cy="39719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756656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061568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92314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847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25824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934688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012DD4A2-9FD6-489B-95B5-0DDBE6B2E4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48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C0C75021-52B2-49F4-B6D6-7433DDDBB2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4838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konspektu</a:t>
            </a:r>
          </a:p>
          <a:p>
            <a:pPr lvl="1"/>
            <a:r>
              <a:rPr lang="en-GB" altLang="pl-PL"/>
              <a:t>Drugi poziom konspektu</a:t>
            </a:r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E0EDBC89-6920-4652-9CF0-D02DCDD0D9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428038" y="6415088"/>
            <a:ext cx="257175" cy="2460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</a:tabLst>
              <a:defRPr sz="1200">
                <a:solidFill>
                  <a:srgbClr val="888888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19C1D8C-0531-4A50-9CA8-A42D8DAEFAF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D8EF9577-1545-4494-A9FD-AE6CDB4C24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3303E614-BF73-48D2-89A6-62D9328928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908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konspektu</a:t>
            </a:r>
          </a:p>
          <a:p>
            <a:pPr lvl="1"/>
            <a:r>
              <a:rPr lang="en-GB" altLang="pl-PL"/>
              <a:t>Drugi poziom konspektu</a:t>
            </a:r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Calibri" panose="020F0502020204030204" pitchFamily="34" charset="0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29718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34290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38862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1pPr>
      <a:lvl2pPr marL="742950" indent="-285750" algn="l" defTabSz="449263" rtl="0" eaLnBrk="0" fontAlgn="base" hangingPunct="0">
        <a:lnSpc>
          <a:spcPct val="8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obarto.pl/files/raporty/raporty_biezace/2020/RB_3_2020_zmiana%20strategii.pdf" TargetMode="External"/><Relationship Id="rId5" Type="http://schemas.openxmlformats.org/officeDocument/2006/relationships/hyperlink" Target="http://gobarto.pl/files/raporty/raporty_biezace/2019/Raport%20B%204_19_%20przyj%C4%99cie%20strategii.pdf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C2790994-0439-4EF1-9E67-0DCA3DC28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897DDBCE-1FC2-4DE1-B01C-7E73EE0B7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6043613"/>
            <a:ext cx="2867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="1">
                <a:solidFill>
                  <a:schemeClr val="bg1"/>
                </a:solidFill>
                <a:latin typeface="Calibri" panose="020F0502020204030204" pitchFamily="34" charset="0"/>
              </a:rPr>
              <a:t>Grupa Kapitałowa Gobarto S.A.</a:t>
            </a: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B1E64337-47DF-4DC0-87D4-D31E33238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7713" y="5246688"/>
            <a:ext cx="5108575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WYNIKI FINANSOWE ZA OKRES I-XII 2022 ROKU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1C0DF20E-F6D3-4B62-98DE-EE9CCB01B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248126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1" name="Picture 2">
            <a:extLst>
              <a:ext uri="{FF2B5EF4-FFF2-40B4-BE49-F238E27FC236}">
                <a16:creationId xmlns:a16="http://schemas.microsoft.com/office/drawing/2014/main" id="{1A9937A7-3328-4325-B0B7-9DCA8BFC2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38" y="1588"/>
            <a:ext cx="258445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Rectangle 4">
            <a:extLst>
              <a:ext uri="{FF2B5EF4-FFF2-40B4-BE49-F238E27FC236}">
                <a16:creationId xmlns:a16="http://schemas.microsoft.com/office/drawing/2014/main" id="{F17A166F-3E2F-4248-B390-C788EC10D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63" y="119063"/>
            <a:ext cx="2319337" cy="59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spcBef>
                <a:spcPct val="0"/>
              </a:spcBef>
            </a:pPr>
            <a:endParaRPr lang="pl-PL" altLang="pl-PL" sz="18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Prognozy USDA wskazują, że produkcja zbóż paszowych w roku gospodarczym 2022/2023 spadnie o 3%, do 1 454 mln ton. Spadek zbiorów będzie dotyczył m.in. kukurydzy (o 4%, do 1 162 mln ton). Zbiory pozostałych zbóż mogą być niższe niż w sezonie 2021/2022. Zbiory kukurydzy u jej największych producentów i eksporterów wzrosną m.in. w Brazylii (o 9%, do 126 mln ton) oraz Argentynie (o 11% do 55 mln ton), natomiast obniżą się m.in. w USA (o 8%, do 354 mln ton) i na Ukrainie (o 36%, do 27 mln ton). W Chinach produkcja kukurydzy, może wzrosnąć o 0,5%, do 274 mln ton. Pomimo dużych zasobów, podaż ziarna na eksport z krajów WNP może zostać ograniczona ze względu na trwający konflikt zbrojny pomiędzy Rosją a Ukrainą.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Według Komisji Europejskiej unijne zbiory zbóż w sezonie 2022/2023 r. mogą być niższe niż przed rokiem i wynieść 270,9 mln ton. Spadek produkcji wynika z przewidywanego spadku produkcji mięsa oraz suszy w 2022 roku (był to jeden z najgorętszych lat w historii z rekordowymi upałami). Dodatkowo zmniejszony popyt na pasze może częściowo zrekompensować spadek podaży zbóż z ukraińskich portów morskich</a:t>
            </a:r>
            <a:r>
              <a:rPr lang="pl-PL" altLang="pl-PL" sz="1600" baseline="20000" dirty="0">
                <a:solidFill>
                  <a:srgbClr val="FF0000"/>
                </a:solidFill>
                <a:latin typeface="Calibri" panose="020F0502020204030204" pitchFamily="34" charset="0"/>
              </a:rPr>
              <a:t>.</a:t>
            </a:r>
            <a:endParaRPr lang="pl-PL" altLang="pl-PL" sz="1800" baseline="20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FEECA8B7-1ED5-4D3B-8B98-0DB4B3ECB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538" y="661988"/>
            <a:ext cx="231775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200" b="1">
                <a:solidFill>
                  <a:srgbClr val="002060"/>
                </a:solidFill>
                <a:latin typeface="Century Gothic" panose="020B0502020202020204" pitchFamily="34" charset="0"/>
              </a:rPr>
              <a:t>Rynek zbóż</a:t>
            </a:r>
          </a:p>
        </p:txBody>
      </p:sp>
      <p:sp>
        <p:nvSpPr>
          <p:cNvPr id="22534" name="Line 6">
            <a:extLst>
              <a:ext uri="{FF2B5EF4-FFF2-40B4-BE49-F238E27FC236}">
                <a16:creationId xmlns:a16="http://schemas.microsoft.com/office/drawing/2014/main" id="{33EF8EDB-EE72-4ACC-A557-DDD6AE0B7A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0825" y="1268413"/>
            <a:ext cx="1020763" cy="1587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2535" name="Rectangle 8">
            <a:extLst>
              <a:ext uri="{FF2B5EF4-FFF2-40B4-BE49-F238E27FC236}">
                <a16:creationId xmlns:a16="http://schemas.microsoft.com/office/drawing/2014/main" id="{5BB78435-6BFB-444A-A898-3F48E593F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4176713"/>
            <a:ext cx="2447925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2537" name="Rectangle 10">
            <a:extLst>
              <a:ext uri="{FF2B5EF4-FFF2-40B4-BE49-F238E27FC236}">
                <a16:creationId xmlns:a16="http://schemas.microsoft.com/office/drawing/2014/main" id="{B088AB01-3B68-476B-A694-83ABE660A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1907" y="6359337"/>
            <a:ext cx="269716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pl-PL" altLang="pl-PL" sz="800" i="1" dirty="0">
                <a:solidFill>
                  <a:srgbClr val="FFFFFF"/>
                </a:solidFill>
                <a:latin typeface="Calibri" panose="020F0502020204030204" pitchFamily="34" charset="0"/>
              </a:rPr>
              <a:t>Źródło: O</a:t>
            </a:r>
            <a:r>
              <a:rPr lang="pl-PL" altLang="pl-PL" sz="800" dirty="0">
                <a:solidFill>
                  <a:srgbClr val="FFFFFF"/>
                </a:solidFill>
                <a:latin typeface="Calibri" panose="020F0502020204030204" pitchFamily="34" charset="0"/>
              </a:rPr>
              <a:t>pracowanie Biura Analiz i Strategii Krajowego Ośrodka Wsparcia Rolnictwa na podstawie danych GUS i prognozy Zespołu Ekspertów. Dane GUS i FAO.</a:t>
            </a:r>
          </a:p>
        </p:txBody>
      </p:sp>
      <p:sp>
        <p:nvSpPr>
          <p:cNvPr id="22538" name="Rectangle 11">
            <a:extLst>
              <a:ext uri="{FF2B5EF4-FFF2-40B4-BE49-F238E27FC236}">
                <a16:creationId xmlns:a16="http://schemas.microsoft.com/office/drawing/2014/main" id="{6FF5D22D-1722-49F7-8766-54E02D8D6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0" y="4052888"/>
            <a:ext cx="2085975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6636" name="Rectangle 4">
            <a:extLst>
              <a:ext uri="{FF2B5EF4-FFF2-40B4-BE49-F238E27FC236}">
                <a16:creationId xmlns:a16="http://schemas.microsoft.com/office/drawing/2014/main" id="{0FB8E626-2A30-413F-8B84-F12D08E48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14" y="119062"/>
            <a:ext cx="2441574" cy="6550297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spcBef>
                <a:spcPct val="0"/>
              </a:spcBef>
              <a:defRPr/>
            </a:pPr>
            <a:endParaRPr lang="pl-PL" altLang="pl-PL" sz="165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Sytuacja na globalnym rynku zbóż w sezonie 2021/2022, pomimo rekordowych zbiorów, kształtowana jest popytem importowym, spowodowanym zapotrzebowaniem zboża z przeznaczeniem na paszę głównie w Chinach – odbudowa pogłowia trzody chlewnej po ASF. Dodatkowo w ostatnich miesiącach bardzo silny wpływ na rynek zbóż  ma wojna na Ukrainie, która jest spichlerzem Europy.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Globalne zbiory pszenicy w sezonie 2022/2023 mogą ukształtować się na poziomie 784 mln ton, o ok. 0,1% wyższym niż w sezonie 2021/2022. Wzrost zbiorów pszenicy spodziewany jest głównie w USA (o 0,2%, 45 mln ton), Kanadzie (o 51%, do 34 mln ton) oraz Rosji (o 22%, do 92 mln ton). Mniejszych zbiorów pszenicy można się spodziewać m.in. w UE (o 3%, do 135 mln ton), Argentynie (o 44%, do 13 mln ton) i na Ukrainie (o 36%, do 21 mln ton).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Utrzymujący się na wysokim poziomie globalny popyt na zboża, przy mniejszych niż prognozowano zbiorach w niektórych krajach eksporterskich, powodował presję na wzrost cen ziarna na rynkach międzynarodowych, w tym również w Polsce. Według GUS w grudniu 2022 r. cena pszenicy w skupie (146,55 zł za </a:t>
            </a:r>
            <a:r>
              <a:rPr lang="pl-PL" sz="1600" baseline="20000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), spadła w stosunku do miesiąca poprzedniego (o 4,3%), ale była wyższa w skali roku (o 11,6%). W skupie za żyto płacono 115,48 zł za </a:t>
            </a:r>
            <a:r>
              <a:rPr lang="pl-PL" sz="1600" baseline="20000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, tj. o 6,8% mniej niż w listopadzie 2022 r., natomiast o 4,6% więcej niż w grudniu 2021 r. </a:t>
            </a:r>
            <a:endParaRPr lang="pl-PL" altLang="pl-PL" sz="18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109AA42-4401-A68A-06E1-4D7E77B7A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685" y="2547971"/>
            <a:ext cx="4051140" cy="306410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id="{BD7A65A6-5C33-4B94-A56D-DE92E2912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701675"/>
            <a:ext cx="7893050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Rectangle 3">
            <a:extLst>
              <a:ext uri="{FF2B5EF4-FFF2-40B4-BE49-F238E27FC236}">
                <a16:creationId xmlns:a16="http://schemas.microsoft.com/office/drawing/2014/main" id="{5AA7A1CD-5B48-47F8-8494-3E33582F3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1165225"/>
            <a:ext cx="4824412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Wieprzowina, mimo rosnącego znaczenia drobiu, jest od lat najczęściej wybieranym mięsem przez polskich konsumentów, a jej udział w bilansowym spożyciu mięsa przekracza </a:t>
            </a:r>
            <a:r>
              <a:rPr lang="pl-PL" altLang="pl-PL" sz="1800" b="1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50%.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/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Według danych Komisji Europejskiej, w 2021 roku spożycie wieprzowiny w Polsce ukształtowało się na poziomie 40,5 kg i było zbliżone do poziomu z roku 2020. W stosunku do średniego spożycia w UE, które wyniosło w 2021 roku 32,4 kg   było wyższe o ponad 25%.</a:t>
            </a:r>
            <a:endParaRPr lang="pl-PL" altLang="pl-PL" sz="1800" b="1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br>
              <a:rPr lang="pl-PL" altLang="pl-PL" sz="1800" dirty="0"/>
            </a:br>
            <a:endParaRPr lang="pl-PL" altLang="pl-PL" sz="1700" b="1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dirty="0"/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aseline="20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4580" name="Rectangle 5">
            <a:extLst>
              <a:ext uri="{FF2B5EF4-FFF2-40B4-BE49-F238E27FC236}">
                <a16:creationId xmlns:a16="http://schemas.microsoft.com/office/drawing/2014/main" id="{06E110A2-21D0-4DDC-85DB-6565FDCA2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225" y="74613"/>
            <a:ext cx="231775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200" b="1">
                <a:solidFill>
                  <a:srgbClr val="002060"/>
                </a:solidFill>
                <a:latin typeface="Century Gothic" panose="020B0502020202020204" pitchFamily="34" charset="0"/>
              </a:rPr>
              <a:t>Rynek konsumenta</a:t>
            </a:r>
          </a:p>
        </p:txBody>
      </p:sp>
      <p:sp>
        <p:nvSpPr>
          <p:cNvPr id="24581" name="Line 6">
            <a:extLst>
              <a:ext uri="{FF2B5EF4-FFF2-40B4-BE49-F238E27FC236}">
                <a16:creationId xmlns:a16="http://schemas.microsoft.com/office/drawing/2014/main" id="{FA2A6E7D-937C-40F3-AF53-5A642CD0AF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9838" y="536575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graphicFrame>
        <p:nvGraphicFramePr>
          <p:cNvPr id="24582" name="Object 9">
            <a:extLst>
              <a:ext uri="{FF2B5EF4-FFF2-40B4-BE49-F238E27FC236}">
                <a16:creationId xmlns:a16="http://schemas.microsoft.com/office/drawing/2014/main" id="{1AA04399-67C0-44EA-8951-41313FAC0C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35338" y="4973638"/>
          <a:ext cx="2571750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613828" imgH="1391537" progId="">
                  <p:embed/>
                </p:oleObj>
              </mc:Choice>
              <mc:Fallback>
                <p:oleObj r:id="rId4" imgW="2613828" imgH="1391537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5338" y="4973638"/>
                        <a:ext cx="2571750" cy="135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3" name="Rectangle 10">
            <a:extLst>
              <a:ext uri="{FF2B5EF4-FFF2-40B4-BE49-F238E27FC236}">
                <a16:creationId xmlns:a16="http://schemas.microsoft.com/office/drawing/2014/main" id="{7C54C0EC-E917-41BD-947C-3283D1D39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5911850"/>
            <a:ext cx="457041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800"/>
          </a:p>
        </p:txBody>
      </p:sp>
      <p:sp>
        <p:nvSpPr>
          <p:cNvPr id="24584" name="Rectangle 10">
            <a:extLst>
              <a:ext uri="{FF2B5EF4-FFF2-40B4-BE49-F238E27FC236}">
                <a16:creationId xmlns:a16="http://schemas.microsoft.com/office/drawing/2014/main" id="{A98391E0-14B4-4B81-B464-B1800A1A3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0" y="6424613"/>
            <a:ext cx="23241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GB" altLang="pl-PL" sz="800" i="1">
                <a:solidFill>
                  <a:srgbClr val="FFFFFF"/>
                </a:solidFill>
                <a:latin typeface="Calibri" panose="020F0502020204030204" pitchFamily="34" charset="0"/>
              </a:rPr>
              <a:t>  </a:t>
            </a:r>
            <a:r>
              <a:rPr lang="pl-PL" altLang="pl-PL" sz="800" i="1">
                <a:solidFill>
                  <a:srgbClr val="FFFFFF"/>
                </a:solidFill>
                <a:latin typeface="Calibri" panose="020F0502020204030204" pitchFamily="34" charset="0"/>
              </a:rPr>
              <a:t>Źródło:  Dane  KOWR, GUS i IERiGŻ.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B6BFB6B-879F-4B38-B5B2-F40B727B7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E6E9B7FC-6D35-4E95-8071-9F9E93F7E9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55C434A8-71BF-41DB-AB09-547CAD537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11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26D625F-FE88-D983-7786-F9FFD6C212AD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859124" y="3973512"/>
            <a:ext cx="5425749" cy="269584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id="{A7D0148C-79CA-48A0-9A64-FFB031B9E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" y="3090863"/>
            <a:ext cx="2716213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Rynek handlu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74A2D72-80A4-441E-9762-E9A353942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26630" name="Picture 7">
            <a:extLst>
              <a:ext uri="{FF2B5EF4-FFF2-40B4-BE49-F238E27FC236}">
                <a16:creationId xmlns:a16="http://schemas.microsoft.com/office/drawing/2014/main" id="{89664B82-2ACB-4DFC-8748-C25699D59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5" y="2798763"/>
            <a:ext cx="63817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5" name="Rectangle 14">
            <a:extLst>
              <a:ext uri="{FF2B5EF4-FFF2-40B4-BE49-F238E27FC236}">
                <a16:creationId xmlns:a16="http://schemas.microsoft.com/office/drawing/2014/main" id="{02BA8D23-CB4E-4D18-BD75-A2F234F7A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44624"/>
            <a:ext cx="3670300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3C78"/>
                </a:solidFill>
              </a:rPr>
              <a:t> GLOBALNA PRODUKCJA MIĘSA WIEPRZOWEGO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3C78"/>
                </a:solidFill>
              </a:rPr>
              <a:t> ORAZ PROGNOZA DEPARTAMENTU ROLNICTWA USA NA 2022 ROK</a:t>
            </a:r>
          </a:p>
        </p:txBody>
      </p:sp>
      <p:sp>
        <p:nvSpPr>
          <p:cNvPr id="26636" name="Rectangle 15">
            <a:extLst>
              <a:ext uri="{FF2B5EF4-FFF2-40B4-BE49-F238E27FC236}">
                <a16:creationId xmlns:a16="http://schemas.microsoft.com/office/drawing/2014/main" id="{EC5EC1B5-3659-4EFB-A893-85D44C0B7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3356992"/>
            <a:ext cx="37496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2060"/>
                </a:solidFill>
              </a:rPr>
              <a:t> GLOBALNA KONSUMPCJA MIĘSA WIEPRZOWEGO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2060"/>
                </a:solidFill>
              </a:rPr>
              <a:t> ORAZ PROGNOZA DEPARTAMENTU ROLNICTWA USA NA 2022 ROK</a:t>
            </a:r>
          </a:p>
        </p:txBody>
      </p:sp>
      <p:sp>
        <p:nvSpPr>
          <p:cNvPr id="26637" name="Text Box 16">
            <a:extLst>
              <a:ext uri="{FF2B5EF4-FFF2-40B4-BE49-F238E27FC236}">
                <a16:creationId xmlns:a16="http://schemas.microsoft.com/office/drawing/2014/main" id="{17A632FE-7298-4957-B136-2249918ED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" y="6540500"/>
            <a:ext cx="2960688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Źródło: Raport „Market news for </a:t>
            </a:r>
            <a:r>
              <a:rPr lang="pl-PL" altLang="pl-PL" sz="9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pig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9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meat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” z 1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5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04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.202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1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r.</a:t>
            </a:r>
          </a:p>
        </p:txBody>
      </p:sp>
      <p:sp>
        <p:nvSpPr>
          <p:cNvPr id="26638" name="Line 6">
            <a:extLst>
              <a:ext uri="{FF2B5EF4-FFF2-40B4-BE49-F238E27FC236}">
                <a16:creationId xmlns:a16="http://schemas.microsoft.com/office/drawing/2014/main" id="{B3495321-843D-4DC4-AD23-11732AE8F9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14388" y="3727450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607BFB58-4D48-4890-A63C-D6CA94F3F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Line 5">
            <a:extLst>
              <a:ext uri="{FF2B5EF4-FFF2-40B4-BE49-F238E27FC236}">
                <a16:creationId xmlns:a16="http://schemas.microsoft.com/office/drawing/2014/main" id="{302396BD-A0E0-40AE-AEB5-360769ECED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0C1775BB-0A6B-4923-A7F8-6DB0C5710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12</a:t>
            </a:r>
          </a:p>
        </p:txBody>
      </p:sp>
      <p:graphicFrame>
        <p:nvGraphicFramePr>
          <p:cNvPr id="9" name="Obiekt 8">
            <a:extLst>
              <a:ext uri="{FF2B5EF4-FFF2-40B4-BE49-F238E27FC236}">
                <a16:creationId xmlns:a16="http://schemas.microsoft.com/office/drawing/2014/main" id="{273D8F8C-9992-9F97-7C32-CBF31AF0B2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7984749"/>
              </p:ext>
            </p:extLst>
          </p:nvPr>
        </p:nvGraphicFramePr>
        <p:xfrm>
          <a:off x="3456433" y="392286"/>
          <a:ext cx="5148014" cy="287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5229092" imgH="2971564" progId="Excel.Sheet.12">
                  <p:embed/>
                </p:oleObj>
              </mc:Choice>
              <mc:Fallback>
                <p:oleObj name="Worksheet" r:id="rId5" imgW="5229092" imgH="2971564" progId="Excel.Sheet.12">
                  <p:embed/>
                  <p:pic>
                    <p:nvPicPr>
                      <p:cNvPr id="8" name="Obiekt 7">
                        <a:extLst>
                          <a:ext uri="{FF2B5EF4-FFF2-40B4-BE49-F238E27FC236}">
                            <a16:creationId xmlns:a16="http://schemas.microsoft.com/office/drawing/2014/main" id="{AF895128-7F64-6292-7AC5-7D2D90E23C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56433" y="392286"/>
                        <a:ext cx="5148014" cy="287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Obraz 10">
            <a:extLst>
              <a:ext uri="{FF2B5EF4-FFF2-40B4-BE49-F238E27FC236}">
                <a16:creationId xmlns:a16="http://schemas.microsoft.com/office/drawing/2014/main" id="{6AA99DC3-6691-F0DA-B248-90815D68A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6432" y="3722117"/>
            <a:ext cx="5148014" cy="287813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E5FDE6EA-E1CF-4846-943C-A56BD6FBA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290830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Rynek handlu</a:t>
            </a:r>
          </a:p>
        </p:txBody>
      </p:sp>
      <p:sp>
        <p:nvSpPr>
          <p:cNvPr id="28675" name="Line 2">
            <a:extLst>
              <a:ext uri="{FF2B5EF4-FFF2-40B4-BE49-F238E27FC236}">
                <a16:creationId xmlns:a16="http://schemas.microsoft.com/office/drawing/2014/main" id="{4840C2A2-58A8-415F-A0D9-C7E522109C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7088" y="3573463"/>
            <a:ext cx="1081087" cy="0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AE181CD0-7678-420D-A900-5A5F812C9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28680" name="Picture 7">
            <a:extLst>
              <a:ext uri="{FF2B5EF4-FFF2-40B4-BE49-F238E27FC236}">
                <a16:creationId xmlns:a16="http://schemas.microsoft.com/office/drawing/2014/main" id="{E305043C-1E42-42AF-950D-ADDEBBFF2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2624138"/>
            <a:ext cx="638175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1" name="Rectangle 13">
            <a:extLst>
              <a:ext uri="{FF2B5EF4-FFF2-40B4-BE49-F238E27FC236}">
                <a16:creationId xmlns:a16="http://schemas.microsoft.com/office/drawing/2014/main" id="{09B60CC9-0AF8-4F21-916A-8A5C6868C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438" y="1671638"/>
            <a:ext cx="35210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 b="1" dirty="0">
                <a:solidFill>
                  <a:srgbClr val="002060"/>
                </a:solidFill>
              </a:rPr>
              <a:t>KIERUNKI EKSPORTU WIEPRZOWINY Z UE W OKRESIE I-XI 2021 VS. I-XI 2022</a:t>
            </a:r>
          </a:p>
        </p:txBody>
      </p:sp>
      <p:sp>
        <p:nvSpPr>
          <p:cNvPr id="28682" name="Text Box 16">
            <a:extLst>
              <a:ext uri="{FF2B5EF4-FFF2-40B4-BE49-F238E27FC236}">
                <a16:creationId xmlns:a16="http://schemas.microsoft.com/office/drawing/2014/main" id="{991C96C1-AEC3-46B0-A77C-4BA72BF79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6194425"/>
            <a:ext cx="3676650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000" b="1" i="1">
                <a:solidFill>
                  <a:srgbClr val="002060"/>
                </a:solidFill>
                <a:latin typeface="Calibri" panose="020F0502020204030204" pitchFamily="34" charset="0"/>
              </a:rPr>
              <a:t>Źródło: Dane Komisji Eurpejskiej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351540E7-4113-405F-9D72-8350ED27A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Line 5">
            <a:extLst>
              <a:ext uri="{FF2B5EF4-FFF2-40B4-BE49-F238E27FC236}">
                <a16:creationId xmlns:a16="http://schemas.microsoft.com/office/drawing/2014/main" id="{7FAE67E6-D3D4-4312-B564-C26348FEB6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E76AD75D-EE61-45EC-88F5-F5F4390C7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13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8F56CB6-7176-9195-1CCD-3A03E609CE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437" y="2325688"/>
            <a:ext cx="4501841" cy="24955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5AA4C10-510B-4974-92DF-86D0C5E8F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Rectangle 2">
            <a:extLst>
              <a:ext uri="{FF2B5EF4-FFF2-40B4-BE49-F238E27FC236}">
                <a16:creationId xmlns:a16="http://schemas.microsoft.com/office/drawing/2014/main" id="{9C605581-3E90-4908-8E62-249FD92A4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363" y="2684463"/>
            <a:ext cx="4068762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Wyniki Grupy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GOBARTO</a:t>
            </a:r>
          </a:p>
        </p:txBody>
      </p:sp>
      <p:sp>
        <p:nvSpPr>
          <p:cNvPr id="30724" name="Line 3">
            <a:extLst>
              <a:ext uri="{FF2B5EF4-FFF2-40B4-BE49-F238E27FC236}">
                <a16:creationId xmlns:a16="http://schemas.microsoft.com/office/drawing/2014/main" id="{662F3732-FB81-4D29-9320-42CC6A54D3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9475" y="4292600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F8385BC-EC44-4767-B2E9-F3E14590E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E067AB97-ABC4-4FEE-BEDD-80E6E7631E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C6156982-3984-4C25-98B4-2D53C3A36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7265B537-F7E0-48E1-BC96-20C956A05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Wybrane dane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pic>
        <p:nvPicPr>
          <p:cNvPr id="32773" name="Picture 4">
            <a:extLst>
              <a:ext uri="{FF2B5EF4-FFF2-40B4-BE49-F238E27FC236}">
                <a16:creationId xmlns:a16="http://schemas.microsoft.com/office/drawing/2014/main" id="{C36C6685-C7FE-468D-85B0-2937E898B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4" name="Line 5">
            <a:extLst>
              <a:ext uri="{FF2B5EF4-FFF2-40B4-BE49-F238E27FC236}">
                <a16:creationId xmlns:a16="http://schemas.microsoft.com/office/drawing/2014/main" id="{DE73EDD7-79DD-4D17-9C25-7B0121610B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2775" name="Rectangle 6">
            <a:extLst>
              <a:ext uri="{FF2B5EF4-FFF2-40B4-BE49-F238E27FC236}">
                <a16:creationId xmlns:a16="http://schemas.microsoft.com/office/drawing/2014/main" id="{1AF10586-2DED-4870-A78E-3D0E8039B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</a:t>
            </a:r>
            <a:r>
              <a:rPr lang="en-GB" altLang="pl-PL" sz="1000" baseline="20000" dirty="0">
                <a:latin typeface="Calibri" panose="020F0502020204030204" pitchFamily="34" charset="0"/>
              </a:rPr>
              <a:t>5</a:t>
            </a:r>
            <a:endParaRPr lang="pl-PL" altLang="pl-PL" sz="1000" baseline="20000" dirty="0">
              <a:latin typeface="Calibri" panose="020F0502020204030204" pitchFamily="34" charset="0"/>
            </a:endParaRPr>
          </a:p>
        </p:txBody>
      </p:sp>
      <p:sp>
        <p:nvSpPr>
          <p:cNvPr id="32777" name="Rectangle 9">
            <a:extLst>
              <a:ext uri="{FF2B5EF4-FFF2-40B4-BE49-F238E27FC236}">
                <a16:creationId xmlns:a16="http://schemas.microsoft.com/office/drawing/2014/main" id="{7874EF75-E06A-4F8D-AF43-894282771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9" y="1368426"/>
            <a:ext cx="722312" cy="19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+ 30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6%</a:t>
            </a:r>
          </a:p>
        </p:txBody>
      </p:sp>
      <p:graphicFrame>
        <p:nvGraphicFramePr>
          <p:cNvPr id="14354" name="Group 18">
            <a:extLst>
              <a:ext uri="{FF2B5EF4-FFF2-40B4-BE49-F238E27FC236}">
                <a16:creationId xmlns:a16="http://schemas.microsoft.com/office/drawing/2014/main" id="{489A7632-40D9-4CA7-B2B3-C9D0952CCBEE}"/>
              </a:ext>
            </a:extLst>
          </p:cNvPr>
          <p:cNvGraphicFramePr>
            <a:graphicFrameLocks noGrp="1"/>
          </p:cNvGraphicFramePr>
          <p:nvPr/>
        </p:nvGraphicFramePr>
        <p:xfrm>
          <a:off x="798513" y="6100763"/>
          <a:ext cx="3313112" cy="581025"/>
        </p:xfrm>
        <a:graphic>
          <a:graphicData uri="http://schemas.openxmlformats.org/drawingml/2006/table">
            <a:tbl>
              <a:tblPr/>
              <a:tblGrid>
                <a:gridCol w="3313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02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</a:rPr>
                        <a:t>Udział eksportu w przychodach ogółem</a:t>
                      </a: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784" name="Rectangle 24">
            <a:extLst>
              <a:ext uri="{FF2B5EF4-FFF2-40B4-BE49-F238E27FC236}">
                <a16:creationId xmlns:a16="http://schemas.microsoft.com/office/drawing/2014/main" id="{1AC1FC73-F7A6-4792-A473-CC8E5DDCF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8775" y="5710238"/>
            <a:ext cx="774700" cy="336550"/>
          </a:xfrm>
          <a:prstGeom prst="rect">
            <a:avLst/>
          </a:prstGeom>
          <a:solidFill>
            <a:srgbClr val="DBEEF4"/>
          </a:solidFill>
          <a:ln w="12600">
            <a:solidFill>
              <a:srgbClr val="15407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10,16%</a:t>
            </a:r>
          </a:p>
        </p:txBody>
      </p:sp>
      <p:sp>
        <p:nvSpPr>
          <p:cNvPr id="32785" name="Rectangle 25">
            <a:extLst>
              <a:ext uri="{FF2B5EF4-FFF2-40B4-BE49-F238E27FC236}">
                <a16:creationId xmlns:a16="http://schemas.microsoft.com/office/drawing/2014/main" id="{763C7B98-F543-4DF6-865D-C49FC6958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5516563"/>
            <a:ext cx="723900" cy="290512"/>
          </a:xfrm>
          <a:prstGeom prst="rect">
            <a:avLst/>
          </a:prstGeom>
          <a:solidFill>
            <a:srgbClr val="DBEEF4"/>
          </a:solidFill>
          <a:ln w="12600">
            <a:solidFill>
              <a:srgbClr val="003C7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11,06%</a:t>
            </a:r>
          </a:p>
        </p:txBody>
      </p:sp>
      <p:sp>
        <p:nvSpPr>
          <p:cNvPr id="32786" name="Rectangle 26">
            <a:extLst>
              <a:ext uri="{FF2B5EF4-FFF2-40B4-BE49-F238E27FC236}">
                <a16:creationId xmlns:a16="http://schemas.microsoft.com/office/drawing/2014/main" id="{60F4E04C-0734-4E41-AABB-B32ACBE52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5" y="5364163"/>
            <a:ext cx="1133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pl-PL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-</a:t>
            </a:r>
            <a:r>
              <a:rPr lang="pl-PL" altLang="pl-PL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 0,9 pkt.%</a:t>
            </a:r>
          </a:p>
        </p:txBody>
      </p:sp>
      <p:sp>
        <p:nvSpPr>
          <p:cNvPr id="32787" name="AutoShape 29">
            <a:extLst>
              <a:ext uri="{FF2B5EF4-FFF2-40B4-BE49-F238E27FC236}">
                <a16:creationId xmlns:a16="http://schemas.microsoft.com/office/drawing/2014/main" id="{60492DE5-C216-4D06-9F76-A79665D34112}"/>
              </a:ext>
            </a:extLst>
          </p:cNvPr>
          <p:cNvSpPr>
            <a:spLocks/>
          </p:cNvSpPr>
          <p:nvPr/>
        </p:nvSpPr>
        <p:spPr bwMode="auto">
          <a:xfrm flipV="1">
            <a:off x="6335713" y="1428750"/>
            <a:ext cx="1079500" cy="360363"/>
          </a:xfrm>
          <a:custGeom>
            <a:avLst/>
            <a:gdLst>
              <a:gd name="T0" fmla="*/ 1079500 w 1079500"/>
              <a:gd name="T1" fmla="*/ 180182 h 360363"/>
              <a:gd name="T2" fmla="*/ 539750 w 1079500"/>
              <a:gd name="T3" fmla="*/ 360363 h 360363"/>
              <a:gd name="T4" fmla="*/ 0 w 1079500"/>
              <a:gd name="T5" fmla="*/ 180182 h 360363"/>
              <a:gd name="T6" fmla="*/ 539750 w 1079500"/>
              <a:gd name="T7" fmla="*/ 0 h 36036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079500"/>
              <a:gd name="T13" fmla="*/ 0 h 360363"/>
              <a:gd name="T14" fmla="*/ 1079500 w 1079500"/>
              <a:gd name="T15" fmla="*/ 360363 h 3603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79500" h="360363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noFill/>
          </a:ln>
          <a:effectLst>
            <a:outerShdw dist="37675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80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/>
          <a:p>
            <a:endParaRPr lang="pl-PL"/>
          </a:p>
        </p:txBody>
      </p:sp>
      <p:cxnSp>
        <p:nvCxnSpPr>
          <p:cNvPr id="32788" name="Łącznik prosty ze strzałką 33">
            <a:extLst>
              <a:ext uri="{FF2B5EF4-FFF2-40B4-BE49-F238E27FC236}">
                <a16:creationId xmlns:a16="http://schemas.microsoft.com/office/drawing/2014/main" id="{9643B158-370D-4ACE-BC78-B419D8EFB695}"/>
              </a:ext>
            </a:extLst>
          </p:cNvPr>
          <p:cNvCxnSpPr>
            <a:cxnSpLocks/>
          </p:cNvCxnSpPr>
          <p:nvPr/>
        </p:nvCxnSpPr>
        <p:spPr bwMode="auto">
          <a:xfrm>
            <a:off x="1592263" y="5640388"/>
            <a:ext cx="1193800" cy="2428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789" name="Rectangle 9">
            <a:extLst>
              <a:ext uri="{FF2B5EF4-FFF2-40B4-BE49-F238E27FC236}">
                <a16:creationId xmlns:a16="http://schemas.microsoft.com/office/drawing/2014/main" id="{901EAD76-7095-44EE-A230-0B6CD5B56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722312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+ 19,9%</a:t>
            </a:r>
          </a:p>
        </p:txBody>
      </p:sp>
      <p:sp>
        <p:nvSpPr>
          <p:cNvPr id="32790" name="Rectangle 9">
            <a:extLst>
              <a:ext uri="{FF2B5EF4-FFF2-40B4-BE49-F238E27FC236}">
                <a16:creationId xmlns:a16="http://schemas.microsoft.com/office/drawing/2014/main" id="{11CF447A-FDEB-4E25-BA29-69DA904C1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738188"/>
            <a:ext cx="86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4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cxnSp>
        <p:nvCxnSpPr>
          <p:cNvPr id="32791" name="Łącznik prosty ze strzałką 22">
            <a:extLst>
              <a:ext uri="{FF2B5EF4-FFF2-40B4-BE49-F238E27FC236}">
                <a16:creationId xmlns:a16="http://schemas.microsoft.com/office/drawing/2014/main" id="{D3192E5B-499C-4FBC-AE56-C6DC9D1D046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792" name="Łącznik prosty ze strzałką 22">
            <a:extLst>
              <a:ext uri="{FF2B5EF4-FFF2-40B4-BE49-F238E27FC236}">
                <a16:creationId xmlns:a16="http://schemas.microsoft.com/office/drawing/2014/main" id="{76D7A6BF-50B4-447B-96E9-EB26283C034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Line 2">
            <a:extLst>
              <a:ext uri="{FF2B5EF4-FFF2-40B4-BE49-F238E27FC236}">
                <a16:creationId xmlns:a16="http://schemas.microsoft.com/office/drawing/2014/main" id="{2520A19B-721A-4959-8F36-27FEE8E1D6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7" name="Picture 7">
            <a:extLst>
              <a:ext uri="{FF2B5EF4-FFF2-40B4-BE49-F238E27FC236}">
                <a16:creationId xmlns:a16="http://schemas.microsoft.com/office/drawing/2014/main" id="{2306685B-0490-458D-A997-5E2E8A9EA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6360AFE7-66AE-DEE0-3297-450E995493A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84866" y="282574"/>
            <a:ext cx="4598770" cy="280749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1842A75-3CC0-74FC-1C9C-FFFEC980DAD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84650" y="3854450"/>
            <a:ext cx="4598988" cy="276542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FCFEC59A-A5C1-4FB0-B1DC-2D628EA47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Wybrane dane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sp>
        <p:nvSpPr>
          <p:cNvPr id="34819" name="Line 2">
            <a:extLst>
              <a:ext uri="{FF2B5EF4-FFF2-40B4-BE49-F238E27FC236}">
                <a16:creationId xmlns:a16="http://schemas.microsoft.com/office/drawing/2014/main" id="{330684D4-9E32-4C10-9829-E1251CC83D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2307AD3A-4793-42BE-ADF4-75731F5AE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34824" name="Picture 7">
            <a:extLst>
              <a:ext uri="{FF2B5EF4-FFF2-40B4-BE49-F238E27FC236}">
                <a16:creationId xmlns:a16="http://schemas.microsoft.com/office/drawing/2014/main" id="{DE01AE9F-23DA-41AE-9204-2013FAD73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5" name="Rectangle 30">
            <a:extLst>
              <a:ext uri="{FF2B5EF4-FFF2-40B4-BE49-F238E27FC236}">
                <a16:creationId xmlns:a16="http://schemas.microsoft.com/office/drawing/2014/main" id="{968610F8-0949-4C31-86D0-7A94783DA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8350" y="5303838"/>
            <a:ext cx="1366838" cy="22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9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C1986FBA-D33F-45E5-B251-359163DA6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5"/>
            <a:ext cx="86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+ 357,3%</a:t>
            </a:r>
          </a:p>
        </p:txBody>
      </p:sp>
      <p:cxnSp>
        <p:nvCxnSpPr>
          <p:cNvPr id="22" name="Łącznik prosty ze strzałką 22">
            <a:extLst>
              <a:ext uri="{FF2B5EF4-FFF2-40B4-BE49-F238E27FC236}">
                <a16:creationId xmlns:a16="http://schemas.microsoft.com/office/drawing/2014/main" id="{AA5DD95D-7B6C-46D3-A3DE-10D9D761BE8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6" name="Picture 4">
            <a:extLst>
              <a:ext uri="{FF2B5EF4-FFF2-40B4-BE49-F238E27FC236}">
                <a16:creationId xmlns:a16="http://schemas.microsoft.com/office/drawing/2014/main" id="{DF41A2DD-80DB-4C15-AF8D-079D3C34B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Line 5">
            <a:extLst>
              <a:ext uri="{FF2B5EF4-FFF2-40B4-BE49-F238E27FC236}">
                <a16:creationId xmlns:a16="http://schemas.microsoft.com/office/drawing/2014/main" id="{4927A03A-A176-4CEE-A089-B9B17340EC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F65C9F7C-5AA1-4A15-A534-B04CDC735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16</a:t>
            </a: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36042FCB-02CE-43D4-8153-A7BE8FB3E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8636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+ 228,8%</a:t>
            </a:r>
          </a:p>
        </p:txBody>
      </p:sp>
      <p:cxnSp>
        <p:nvCxnSpPr>
          <p:cNvPr id="30" name="Łącznik prosty ze strzałką 22">
            <a:extLst>
              <a:ext uri="{FF2B5EF4-FFF2-40B4-BE49-F238E27FC236}">
                <a16:creationId xmlns:a16="http://schemas.microsoft.com/office/drawing/2014/main" id="{5121C11C-110F-42D8-AF12-A286F5091BD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5" name="Group 18">
            <a:extLst>
              <a:ext uri="{FF2B5EF4-FFF2-40B4-BE49-F238E27FC236}">
                <a16:creationId xmlns:a16="http://schemas.microsoft.com/office/drawing/2014/main" id="{9818F57D-852C-45E3-8733-04FBA9B48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720024"/>
              </p:ext>
            </p:extLst>
          </p:nvPr>
        </p:nvGraphicFramePr>
        <p:xfrm>
          <a:off x="730275" y="295461"/>
          <a:ext cx="3390875" cy="775848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z działalności operacyjnej + amortyzacja </a:t>
                      </a:r>
                      <a:b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</a:b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F9BA6075-2C52-9E2D-E490-30B553D9CAD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93975" y="295461"/>
            <a:ext cx="4565096" cy="278080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11956C6-9C94-6F2B-C397-F2C6774E070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91347" y="3865562"/>
            <a:ext cx="4565096" cy="26733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>
            <a:extLst>
              <a:ext uri="{FF2B5EF4-FFF2-40B4-BE49-F238E27FC236}">
                <a16:creationId xmlns:a16="http://schemas.microsoft.com/office/drawing/2014/main" id="{82D819C8-EEDD-4EAD-BFFE-AC8D2DE3A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503238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Wybrane dane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sp>
        <p:nvSpPr>
          <p:cNvPr id="36867" name="Line 2">
            <a:extLst>
              <a:ext uri="{FF2B5EF4-FFF2-40B4-BE49-F238E27FC236}">
                <a16:creationId xmlns:a16="http://schemas.microsoft.com/office/drawing/2014/main" id="{D85DA830-D02E-4B2E-B58F-6C16A7688BD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6150" y="1628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D0AD662-D214-44EC-A053-04BE0A11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Line 5">
            <a:extLst>
              <a:ext uri="{FF2B5EF4-FFF2-40B4-BE49-F238E27FC236}">
                <a16:creationId xmlns:a16="http://schemas.microsoft.com/office/drawing/2014/main" id="{D1C3CA39-7ABD-45F4-BF4B-9C195ABED8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EC954773-01E9-4EEF-B503-50F33E51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17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85975DD-679A-47A4-7C1E-2066DDBA907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41116" y="2108227"/>
            <a:ext cx="8063551" cy="184391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>
            <a:extLst>
              <a:ext uri="{FF2B5EF4-FFF2-40B4-BE49-F238E27FC236}">
                <a16:creationId xmlns:a16="http://schemas.microsoft.com/office/drawing/2014/main" id="{B050B159-F353-4746-9FE1-527477910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5" name="Rectangle 2">
            <a:extLst>
              <a:ext uri="{FF2B5EF4-FFF2-40B4-BE49-F238E27FC236}">
                <a16:creationId xmlns:a16="http://schemas.microsoft.com/office/drawing/2014/main" id="{68E9B42C-A98A-4B0B-BFC8-4FC5BEC72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413" y="2243138"/>
            <a:ext cx="4067175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Wyniki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poszczególnych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segmentów</a:t>
            </a: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38916" name="Line 3">
            <a:extLst>
              <a:ext uri="{FF2B5EF4-FFF2-40B4-BE49-F238E27FC236}">
                <a16:creationId xmlns:a16="http://schemas.microsoft.com/office/drawing/2014/main" id="{D8202B8C-1CE9-4836-8BBB-1651D69F94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4581525"/>
            <a:ext cx="14906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0A4C2D7-04A2-4D71-9ADA-492ED4241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FE75C110-6E66-4657-92AC-CFAFB9B309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18181B7-072D-42C3-8CD0-5CA9C7793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4">
            <a:extLst>
              <a:ext uri="{FF2B5EF4-FFF2-40B4-BE49-F238E27FC236}">
                <a16:creationId xmlns:a16="http://schemas.microsoft.com/office/drawing/2014/main" id="{D3369428-FB3F-4AC4-A693-C01C93C6D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6" name="Rectangle 5">
            <a:extLst>
              <a:ext uri="{FF2B5EF4-FFF2-40B4-BE49-F238E27FC236}">
                <a16:creationId xmlns:a16="http://schemas.microsoft.com/office/drawing/2014/main" id="{D9023CBF-9529-41EF-B490-1A1786D55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22653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mięso 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wędliny</a:t>
            </a:r>
          </a:p>
        </p:txBody>
      </p:sp>
      <p:sp>
        <p:nvSpPr>
          <p:cNvPr id="40967" name="Line 6">
            <a:extLst>
              <a:ext uri="{FF2B5EF4-FFF2-40B4-BE49-F238E27FC236}">
                <a16:creationId xmlns:a16="http://schemas.microsoft.com/office/drawing/2014/main" id="{F7FD287C-102F-4DCD-A142-6E4D4CD3A372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7372E92-088E-4DD3-8B94-1A1A46654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6A8145C2-A22D-46D1-A7B5-7BEE8DB510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D208B09-B604-4F2B-88BE-FFB5FD397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19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AF508DF-0165-A9A7-05F2-1A740D166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361627"/>
            <a:ext cx="3930630" cy="6158110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Duże znaczenie rynku unijnego w związku z embargiem rosyjskim oraz osłabieniem gospodarczym krajów Europy Wschodniej.</a:t>
            </a:r>
          </a:p>
          <a:p>
            <a:pPr marL="1587" indent="0" algn="just" eaLnBrk="1">
              <a:lnSpc>
                <a:spcPct val="100000"/>
              </a:lnSpc>
              <a:buSzPct val="78000"/>
              <a:defRPr/>
            </a:pPr>
            <a:endParaRPr lang="pl-PL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Wzrost produkcji wieprzowiny w Chinach oznacza spadek zapotrzebowania na wieprzowinę z UE, powodując nadwyżki na rynku unijnym.</a:t>
            </a:r>
          </a:p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endParaRPr lang="pl-PL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buBlip>
                <a:blip r:embed="rId5"/>
              </a:buBlip>
              <a:defRPr/>
            </a:pPr>
            <a:r>
              <a:rPr 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Unia Europejska ogranicza hodowlę trzody chlewnej. Kraje z największym spadkiem pogłowia to Polska i Niemcy.</a:t>
            </a:r>
            <a:endParaRPr lang="en-GB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algn="just" eaLnBrk="1">
              <a:lnSpc>
                <a:spcPct val="100000"/>
              </a:lnSpc>
              <a:buSzPct val="78000"/>
              <a:defRPr/>
            </a:pPr>
            <a:endParaRPr lang="en-GB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buBlip>
                <a:blip r:embed="rId5"/>
              </a:buBlip>
              <a:defRPr/>
            </a:pPr>
            <a:r>
              <a:rPr 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Utrzymujące się od 2014 roku zagrożenie afrykańskim pomorem świń (ASF) w Polsce. Pojawiające się we wschodniej części naszego kraju ogniska ASF praktycznie zahamowały eksport polskiej wieprzowiny poza Unię Europejską. Natomiast w drugiej połowie 2019 roku ogniska choroby zostały potwierdzone również w zachodniej części Polski, w tym także w Wielkopolsce. W 2020 oraz 2021 roku odnotowano nowe ogniska ASF w zachodniej oraz wschodniej części Polski, w tym również w województwie warmińsko-mazurskim. Według Głównego Inspektoratu Weterynarii na dzień 31 grudnia 2022 roku na terenie Polski wystąpiło 14 ognisk ASF, tj. aż 87% mniej w porównaniu z analogicznym okresem ubiegłego roku.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>
            <a:extLst>
              <a:ext uri="{FF2B5EF4-FFF2-40B4-BE49-F238E27FC236}">
                <a16:creationId xmlns:a16="http://schemas.microsoft.com/office/drawing/2014/main" id="{330CB107-4492-49C6-95EB-17910DB17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2">
            <a:extLst>
              <a:ext uri="{FF2B5EF4-FFF2-40B4-BE49-F238E27FC236}">
                <a16:creationId xmlns:a16="http://schemas.microsoft.com/office/drawing/2014/main" id="{11F8BD6C-285E-4E45-87E9-7DCFAEB29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88963"/>
            <a:ext cx="469265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Rectangle 3">
            <a:extLst>
              <a:ext uri="{FF2B5EF4-FFF2-40B4-BE49-F238E27FC236}">
                <a16:creationId xmlns:a16="http://schemas.microsoft.com/office/drawing/2014/main" id="{C22DD795-5F58-461A-B69E-906B05CB8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497138"/>
            <a:ext cx="20605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Podstawowe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FFFF"/>
                </a:solidFill>
                <a:latin typeface="Century Gothic" panose="020B0502020202020204" pitchFamily="34" charset="0"/>
              </a:rPr>
              <a:t>informacje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o Grupie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Gobarto</a:t>
            </a:r>
          </a:p>
        </p:txBody>
      </p:sp>
      <p:sp>
        <p:nvSpPr>
          <p:cNvPr id="6149" name="Rectangle 4">
            <a:extLst>
              <a:ext uri="{FF2B5EF4-FFF2-40B4-BE49-F238E27FC236}">
                <a16:creationId xmlns:a16="http://schemas.microsoft.com/office/drawing/2014/main" id="{F4E0BCC5-709C-4A07-A602-672E646F3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1951038"/>
            <a:ext cx="33274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 marL="342900" indent="-342900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r>
              <a:rPr lang="pl-PL" altLang="pl-PL" sz="2100" baseline="14000" dirty="0">
                <a:solidFill>
                  <a:srgbClr val="002060"/>
                </a:solidFill>
              </a:rPr>
              <a:t>Jedna z największych w Polsce Grup, działających w sektorze mięsnym.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endParaRPr lang="pl-PL" altLang="pl-PL" sz="2100" baseline="14000" dirty="0">
              <a:solidFill>
                <a:srgbClr val="002060"/>
              </a:solidFill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r>
              <a:rPr lang="pl-PL" altLang="pl-PL" sz="2100" baseline="14000" dirty="0">
                <a:solidFill>
                  <a:srgbClr val="002060"/>
                </a:solidFill>
              </a:rPr>
              <a:t>Grupa Kapitałowa obejmująca </a:t>
            </a:r>
            <a:r>
              <a:rPr lang="en-GB" altLang="pl-PL" sz="2100" baseline="14000" dirty="0">
                <a:solidFill>
                  <a:srgbClr val="002060"/>
                </a:solidFill>
              </a:rPr>
              <a:t>1</a:t>
            </a:r>
            <a:r>
              <a:rPr lang="pl-PL" altLang="pl-PL" sz="2100" baseline="14000" dirty="0">
                <a:solidFill>
                  <a:srgbClr val="002060"/>
                </a:solidFill>
              </a:rPr>
              <a:t>4</a:t>
            </a:r>
            <a:r>
              <a:rPr lang="en-GB" altLang="pl-PL" sz="2100" baseline="14000" dirty="0">
                <a:solidFill>
                  <a:srgbClr val="002060"/>
                </a:solidFill>
              </a:rPr>
              <a:t> </a:t>
            </a:r>
            <a:r>
              <a:rPr lang="pl-PL" altLang="pl-PL" sz="2100" baseline="14000" dirty="0">
                <a:solidFill>
                  <a:srgbClr val="002060"/>
                </a:solidFill>
              </a:rPr>
              <a:t>podmiotów, zajmujących się głównie:</a:t>
            </a:r>
          </a:p>
        </p:txBody>
      </p:sp>
      <p:sp>
        <p:nvSpPr>
          <p:cNvPr id="6150" name="Rectangle 5">
            <a:extLst>
              <a:ext uri="{FF2B5EF4-FFF2-40B4-BE49-F238E27FC236}">
                <a16:creationId xmlns:a16="http://schemas.microsoft.com/office/drawing/2014/main" id="{3BFF6027-FB0B-4660-8F4C-F14348777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6225" y="3225800"/>
            <a:ext cx="3124200" cy="1662113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rIns="45720">
            <a:spAutoFit/>
          </a:bodyPr>
          <a:lstStyle>
            <a:lvl1pPr marL="150813" indent="-150813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ubojem, rozbiorem i dystrybucją mięsa (wieprzowina, drób, dziczyzna) oraz wędlin,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hodowlą trzody i bydła,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uprawą zbóż oraz innych produktów roślinnych,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produkcją wędlin.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pl-PL" altLang="pl-PL" sz="1600" baseline="20000" dirty="0">
              <a:solidFill>
                <a:srgbClr val="FFFFFF"/>
              </a:solidFill>
              <a:ea typeface="Microsoft YaHei" panose="020B0503020204020204" pitchFamily="34" charset="-122"/>
            </a:endParaRPr>
          </a:p>
          <a:p>
            <a:pPr marL="0" indent="0" eaLnBrk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21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Dostawca produktów najwyższej jakości, zgodnie z zasadą </a:t>
            </a:r>
            <a:r>
              <a:rPr lang="pl-PL" altLang="pl-PL" sz="2100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panose="020B0503020204020204" pitchFamily="34" charset="-122"/>
              </a:rPr>
              <a:t>„od pola do stołu”.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None/>
              <a:defRPr/>
            </a:pPr>
            <a:endParaRPr lang="pl-PL" altLang="pl-PL" sz="1000" baseline="20000" dirty="0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154" name="Line 9">
            <a:extLst>
              <a:ext uri="{FF2B5EF4-FFF2-40B4-BE49-F238E27FC236}">
                <a16:creationId xmlns:a16="http://schemas.microsoft.com/office/drawing/2014/main" id="{69957C48-6ED7-4432-AA4F-4FA96FF5D4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8888" y="4246563"/>
            <a:ext cx="1223962" cy="0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55823271-922E-4B9E-8562-30B17D36B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Line 5">
            <a:extLst>
              <a:ext uri="{FF2B5EF4-FFF2-40B4-BE49-F238E27FC236}">
                <a16:creationId xmlns:a16="http://schemas.microsoft.com/office/drawing/2014/main" id="{9551FF80-57B7-4E37-A4D7-D98BB881DA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28E07E8-F3AD-45DF-B98A-0B0B08ECE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">
            <a:extLst>
              <a:ext uri="{FF2B5EF4-FFF2-40B4-BE49-F238E27FC236}">
                <a16:creationId xmlns:a16="http://schemas.microsoft.com/office/drawing/2014/main" id="{663EA015-4433-43ED-BEFA-69259E686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mięso i wędliny</a:t>
            </a:r>
          </a:p>
        </p:txBody>
      </p:sp>
      <p:sp>
        <p:nvSpPr>
          <p:cNvPr id="33" name="Line 2">
            <a:extLst>
              <a:ext uri="{FF2B5EF4-FFF2-40B4-BE49-F238E27FC236}">
                <a16:creationId xmlns:a16="http://schemas.microsoft.com/office/drawing/2014/main" id="{2CFA3518-2FFF-4969-95BE-C8851284BDA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34" name="Picture 7">
            <a:extLst>
              <a:ext uri="{FF2B5EF4-FFF2-40B4-BE49-F238E27FC236}">
                <a16:creationId xmlns:a16="http://schemas.microsoft.com/office/drawing/2014/main" id="{50DDA881-93FB-4A7E-9411-0ED923A38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137A5DE6-7AEF-4CAB-82A7-2F8BED369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Line 5">
            <a:extLst>
              <a:ext uri="{FF2B5EF4-FFF2-40B4-BE49-F238E27FC236}">
                <a16:creationId xmlns:a16="http://schemas.microsoft.com/office/drawing/2014/main" id="{F6639B30-3909-4C8F-AE76-F243C2748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89BBA4AF-9846-4CB5-94A5-E424721B6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47" name="Rectangle 9">
            <a:extLst>
              <a:ext uri="{FF2B5EF4-FFF2-40B4-BE49-F238E27FC236}">
                <a16:creationId xmlns:a16="http://schemas.microsoft.com/office/drawing/2014/main" id="{9F06AD65-D918-4BFF-B70E-33BBF2980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7"/>
            <a:ext cx="688975" cy="18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+ 36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0%</a:t>
            </a:r>
          </a:p>
        </p:txBody>
      </p:sp>
      <p:sp>
        <p:nvSpPr>
          <p:cNvPr id="48" name="Rectangle 9">
            <a:extLst>
              <a:ext uri="{FF2B5EF4-FFF2-40B4-BE49-F238E27FC236}">
                <a16:creationId xmlns:a16="http://schemas.microsoft.com/office/drawing/2014/main" id="{9EF89D8F-918D-4116-995F-E47BC21DF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722312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+53,6%</a:t>
            </a:r>
          </a:p>
        </p:txBody>
      </p:sp>
      <p:cxnSp>
        <p:nvCxnSpPr>
          <p:cNvPr id="49" name="Łącznik prosty ze strzałką 22">
            <a:extLst>
              <a:ext uri="{FF2B5EF4-FFF2-40B4-BE49-F238E27FC236}">
                <a16:creationId xmlns:a16="http://schemas.microsoft.com/office/drawing/2014/main" id="{CBC33E32-36E0-4B95-ACF1-D8317291EA5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Łącznik prosty ze strzałką 22">
            <a:extLst>
              <a:ext uri="{FF2B5EF4-FFF2-40B4-BE49-F238E27FC236}">
                <a16:creationId xmlns:a16="http://schemas.microsoft.com/office/drawing/2014/main" id="{20D081E1-F54F-41A6-9AC8-816284791DD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Obraz 1">
            <a:extLst>
              <a:ext uri="{FF2B5EF4-FFF2-40B4-BE49-F238E27FC236}">
                <a16:creationId xmlns:a16="http://schemas.microsoft.com/office/drawing/2014/main" id="{02CF4471-EEC3-1710-D556-E18A9011E22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90450" y="338136"/>
            <a:ext cx="4564061" cy="274637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562DA53-4DF8-1CF5-203B-C3A5327E1A8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87130" y="3855243"/>
            <a:ext cx="4564061" cy="274240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518BA314-DA93-4768-BF84-9B9555D1B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Line 5">
            <a:extLst>
              <a:ext uri="{FF2B5EF4-FFF2-40B4-BE49-F238E27FC236}">
                <a16:creationId xmlns:a16="http://schemas.microsoft.com/office/drawing/2014/main" id="{3D95F5D2-8DD7-43CE-8194-B789B0647F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CE22DC7-018D-4B42-9B2C-9C17D71EB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21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B4EB90F5-EB33-49AB-B4A9-72BB7CCF0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mięso i wędliny</a:t>
            </a:r>
          </a:p>
        </p:txBody>
      </p:sp>
      <p:sp>
        <p:nvSpPr>
          <p:cNvPr id="20" name="Line 2">
            <a:extLst>
              <a:ext uri="{FF2B5EF4-FFF2-40B4-BE49-F238E27FC236}">
                <a16:creationId xmlns:a16="http://schemas.microsoft.com/office/drawing/2014/main" id="{86F541E1-8C26-47D3-911E-E149AC6D2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78761237-F9FA-4526-A38D-DB073759C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Rectangle 9">
            <a:extLst>
              <a:ext uri="{FF2B5EF4-FFF2-40B4-BE49-F238E27FC236}">
                <a16:creationId xmlns:a16="http://schemas.microsoft.com/office/drawing/2014/main" id="{76627903-5E74-4E3A-9D7E-B06C53585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2705" y="1368426"/>
            <a:ext cx="869255" cy="24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+ 36,5%</a:t>
            </a: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C502496E-40B2-4E42-9E86-380F45EC2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774700" cy="23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+ 24,4%</a:t>
            </a:r>
          </a:p>
        </p:txBody>
      </p:sp>
      <p:cxnSp>
        <p:nvCxnSpPr>
          <p:cNvPr id="27" name="Łącznik prosty ze strzałką 22">
            <a:extLst>
              <a:ext uri="{FF2B5EF4-FFF2-40B4-BE49-F238E27FC236}">
                <a16:creationId xmlns:a16="http://schemas.microsoft.com/office/drawing/2014/main" id="{8E4E1CBE-B9E6-4708-83BB-A1C09DCE79C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Łącznik prosty ze strzałką 22">
            <a:extLst>
              <a:ext uri="{FF2B5EF4-FFF2-40B4-BE49-F238E27FC236}">
                <a16:creationId xmlns:a16="http://schemas.microsoft.com/office/drawing/2014/main" id="{8EE2E119-CB88-4BE9-B504-54BE94C651D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0" name="Group 18">
            <a:extLst>
              <a:ext uri="{FF2B5EF4-FFF2-40B4-BE49-F238E27FC236}">
                <a16:creationId xmlns:a16="http://schemas.microsoft.com/office/drawing/2014/main" id="{E64EA83E-D117-455D-90BA-76FB2922FB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04188"/>
              </p:ext>
            </p:extLst>
          </p:nvPr>
        </p:nvGraphicFramePr>
        <p:xfrm>
          <a:off x="467544" y="6113464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4141ECEF-08F6-069D-33B0-ED793DA7A99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208805" y="346911"/>
            <a:ext cx="4533214" cy="272573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0A81572-28DC-7468-59C1-3929BB8C1E0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214367" y="3862388"/>
            <a:ext cx="4527651" cy="267811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4">
            <a:extLst>
              <a:ext uri="{FF2B5EF4-FFF2-40B4-BE49-F238E27FC236}">
                <a16:creationId xmlns:a16="http://schemas.microsoft.com/office/drawing/2014/main" id="{2609F51A-204B-4877-9786-20038115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10" name="Rectangle 5">
            <a:extLst>
              <a:ext uri="{FF2B5EF4-FFF2-40B4-BE49-F238E27FC236}">
                <a16:creationId xmlns:a16="http://schemas.microsoft.com/office/drawing/2014/main" id="{C6DD7807-A88C-4647-A04D-09E52D9C3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2586038"/>
            <a:ext cx="3052762" cy="169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sp>
        <p:nvSpPr>
          <p:cNvPr id="47111" name="Line 6">
            <a:extLst>
              <a:ext uri="{FF2B5EF4-FFF2-40B4-BE49-F238E27FC236}">
                <a16:creationId xmlns:a16="http://schemas.microsoft.com/office/drawing/2014/main" id="{4FC92E97-1107-4CA7-ADAC-4D78FA0D0D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33BAB41-F5D3-4685-9631-17498DE8B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7605B2EC-434B-490A-AE7C-0D0544E4FA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F1BB0CD8-6E91-4C74-9BF6-38F9DCF0A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22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71C671F-5427-D8B1-832A-AAF0F68D9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334" y="361627"/>
            <a:ext cx="3929063" cy="6379741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</a:t>
            </a:r>
            <a:r>
              <a:rPr lang="en-GB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I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V kwartale 2022 roku</a:t>
            </a:r>
            <a:r>
              <a:rPr lang="en-GB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notowane ceny były niższe niż w III kwartale 2022 roku. W grudniu średnia cena żywca wyniosła </a:t>
            </a:r>
            <a:r>
              <a:rPr lang="pl-PL" sz="19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7,64 zł/kg i była o ponad 72% wyższa 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niż w styczniu 2022 roku. 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en-GB" sz="19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Blip>
                <a:blip r:embed="rId5"/>
              </a:buBlip>
              <a:defRPr/>
            </a:pP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Wirus ASF w Niemczech</a:t>
            </a:r>
            <a:r>
              <a:rPr lang="en-GB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skutkuje zakazem eksportu mięsa wieprzowego z Niemiec do Chin oraz Japonii, co spowoduje wystąpienie olbrzymiej nadwyżki produkcji żywca w tym kraju.</a:t>
            </a:r>
            <a:endParaRPr lang="en-GB" sz="1900" b="1" u="sng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Pełne wykorzystanie własnego zaplecza surowcowego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Nasilenie konkurencji ze strony liczących się światowych (w tym unijnych) producentów mięsa. 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Mięso wieprzowe pochodzące z krajów unijnych jest mniej konkurencyjne od tego pochodzącego z Brazylii, Kanady czy USA. Głównym tego powodem są większe koszty produkcji związane z poprawą dobrostanu zwierząt i ochrony środowiska.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2022 roku Chiny wyprodukowały 55,4 mln ton wieprzowiny, co oznacza wzrost o 5% w porównaniu do analogicznego okresu roku ubiegłego. W związku z czym zapotrzebowanie na wieprzowinę z Unii Europejskiej na rzecz Chin spada, powodując nadwyżki na rynku unijnym. 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Polsce pogłowie trzody chlewnej w grudniu 2022 roku wyniosło </a:t>
            </a:r>
            <a:r>
              <a:rPr lang="pl-PL" altLang="pl-PL" sz="1900" b="1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9,6 mln sztuk </a:t>
            </a: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było większe niż w czerwcu 2022 roku </a:t>
            </a:r>
            <a:r>
              <a:rPr lang="pl-PL" altLang="pl-PL" sz="1900" b="1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13 tys. sztuk (tj. 0,1%)</a:t>
            </a: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Natomiast w porównaniu do grudnia w 2021 roku spadek wynosi </a:t>
            </a:r>
            <a:r>
              <a:rPr lang="pl-PL" altLang="pl-PL" sz="1900" b="1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618 tys. sztuk (tj. 6,0%)</a:t>
            </a: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">
            <a:extLst>
              <a:ext uri="{FF2B5EF4-FFF2-40B4-BE49-F238E27FC236}">
                <a16:creationId xmlns:a16="http://schemas.microsoft.com/office/drawing/2014/main" id="{EAC8B6FB-985F-41A0-9290-6EE8C3B4A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F5ED1C48-C6BC-4282-BB00-3EFBC1343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61" name="Rectangle 10">
            <a:extLst>
              <a:ext uri="{FF2B5EF4-FFF2-40B4-BE49-F238E27FC236}">
                <a16:creationId xmlns:a16="http://schemas.microsoft.com/office/drawing/2014/main" id="{9A87892A-89D5-41EB-8308-DD0A2A8DD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7075" y="3895725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49162" name="Text Box 11">
            <a:extLst>
              <a:ext uri="{FF2B5EF4-FFF2-40B4-BE49-F238E27FC236}">
                <a16:creationId xmlns:a16="http://schemas.microsoft.com/office/drawing/2014/main" id="{353A51BC-F917-4E6D-B223-CC3581C25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F5F8DA89-DBC7-41CD-8F2F-226342EB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Line 5">
            <a:extLst>
              <a:ext uri="{FF2B5EF4-FFF2-40B4-BE49-F238E27FC236}">
                <a16:creationId xmlns:a16="http://schemas.microsoft.com/office/drawing/2014/main" id="{75BE0C1F-D7A3-4424-82B1-7347EF84FC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6D65C828-1B80-40E4-ACB9-D6275B449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20" name="Line 2">
            <a:extLst>
              <a:ext uri="{FF2B5EF4-FFF2-40B4-BE49-F238E27FC236}">
                <a16:creationId xmlns:a16="http://schemas.microsoft.com/office/drawing/2014/main" id="{066E01DE-0319-4F2A-9593-06E7D1829FF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C4CAB94-6FC8-A361-3A54-82CE1EF3264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201166" y="340469"/>
            <a:ext cx="4551437" cy="273879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B37274C-C349-A793-CA31-F6BE2452D70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201165" y="3865562"/>
            <a:ext cx="4551438" cy="273879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9" name="Rectangle 10">
            <a:extLst>
              <a:ext uri="{FF2B5EF4-FFF2-40B4-BE49-F238E27FC236}">
                <a16:creationId xmlns:a16="http://schemas.microsoft.com/office/drawing/2014/main" id="{41791C91-F8D6-41EA-9B8A-9848845E9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7075" y="3895725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1210" name="Text Box 11">
            <a:extLst>
              <a:ext uri="{FF2B5EF4-FFF2-40B4-BE49-F238E27FC236}">
                <a16:creationId xmlns:a16="http://schemas.microsoft.com/office/drawing/2014/main" id="{41C8BFEB-8EFC-4FF1-AE64-268B01C03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D25053DA-ADE3-4370-BB8E-C88FCD045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Line 5">
            <a:extLst>
              <a:ext uri="{FF2B5EF4-FFF2-40B4-BE49-F238E27FC236}">
                <a16:creationId xmlns:a16="http://schemas.microsoft.com/office/drawing/2014/main" id="{7FE1FC21-CDD9-4B83-AF4E-BB1BB52E17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EB0F975-5950-43CA-BE6E-FECF987AD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829E5DDC-FC08-4E4E-B171-17961EE09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E5575D94-2EE3-4CF0-8219-1AA0CCE8B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Line 2">
            <a:extLst>
              <a:ext uri="{FF2B5EF4-FFF2-40B4-BE49-F238E27FC236}">
                <a16:creationId xmlns:a16="http://schemas.microsoft.com/office/drawing/2014/main" id="{36AAB7E3-89BD-45E0-A3FA-47EBAEBC5A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8977C6A-BEA0-1C2B-BE8F-B997444305A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91217" y="3865564"/>
            <a:ext cx="4554756" cy="273355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5F76E7A-F3A4-833A-24AB-64CA4898A78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89977" y="338138"/>
            <a:ext cx="4555996" cy="273355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>
            <a:extLst>
              <a:ext uri="{FF2B5EF4-FFF2-40B4-BE49-F238E27FC236}">
                <a16:creationId xmlns:a16="http://schemas.microsoft.com/office/drawing/2014/main" id="{9AA0EFC2-18F3-46FB-9846-33DAC241F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3" y="287338"/>
            <a:ext cx="2716212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sp>
        <p:nvSpPr>
          <p:cNvPr id="53251" name="Line 2">
            <a:extLst>
              <a:ext uri="{FF2B5EF4-FFF2-40B4-BE49-F238E27FC236}">
                <a16:creationId xmlns:a16="http://schemas.microsoft.com/office/drawing/2014/main" id="{C4191FA9-DA89-402C-849F-B2DB4FFC238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8063" y="1295400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3256" name="Rectangle 9">
            <a:extLst>
              <a:ext uri="{FF2B5EF4-FFF2-40B4-BE49-F238E27FC236}">
                <a16:creationId xmlns:a16="http://schemas.microsoft.com/office/drawing/2014/main" id="{F29E03A1-6EDD-4A76-B70A-D2146D212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675" y="4103688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3257" name="Text Box 10">
            <a:extLst>
              <a:ext uri="{FF2B5EF4-FFF2-40B4-BE49-F238E27FC236}">
                <a16:creationId xmlns:a16="http://schemas.microsoft.com/office/drawing/2014/main" id="{2488DD2E-14DD-44AB-94B8-B7ADC6E37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sp>
        <p:nvSpPr>
          <p:cNvPr id="53258" name="Text Box 17">
            <a:extLst>
              <a:ext uri="{FF2B5EF4-FFF2-40B4-BE49-F238E27FC236}">
                <a16:creationId xmlns:a16="http://schemas.microsoft.com/office/drawing/2014/main" id="{3FA12ECA-2851-4177-B06A-A1CCA2F04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4021993"/>
            <a:ext cx="70361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45,4%</a:t>
            </a:r>
          </a:p>
        </p:txBody>
      </p:sp>
      <p:sp>
        <p:nvSpPr>
          <p:cNvPr id="53259" name="Rectangle 29">
            <a:extLst>
              <a:ext uri="{FF2B5EF4-FFF2-40B4-BE49-F238E27FC236}">
                <a16:creationId xmlns:a16="http://schemas.microsoft.com/office/drawing/2014/main" id="{EEBEFFDD-53B2-4806-9238-AA938D609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00" y="3306763"/>
            <a:ext cx="69850" cy="73025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3260" name="Rectangle 26">
            <a:extLst>
              <a:ext uri="{FF2B5EF4-FFF2-40B4-BE49-F238E27FC236}">
                <a16:creationId xmlns:a16="http://schemas.microsoft.com/office/drawing/2014/main" id="{D0DE05DB-8F9A-4485-AD23-F3B35669F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325" y="4606925"/>
            <a:ext cx="1131888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2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cxnSp>
        <p:nvCxnSpPr>
          <p:cNvPr id="53261" name="Łącznik prosty ze strzałką 33">
            <a:extLst>
              <a:ext uri="{FF2B5EF4-FFF2-40B4-BE49-F238E27FC236}">
                <a16:creationId xmlns:a16="http://schemas.microsoft.com/office/drawing/2014/main" id="{F018C2B8-1CDE-411D-B211-8AE039C779D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95736" y="4263120"/>
            <a:ext cx="7667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63" name="Łącznik prosty ze strzałką 33">
            <a:extLst>
              <a:ext uri="{FF2B5EF4-FFF2-40B4-BE49-F238E27FC236}">
                <a16:creationId xmlns:a16="http://schemas.microsoft.com/office/drawing/2014/main" id="{0D239DAB-BA1F-40CB-868E-030F20DE860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07881" y="3398014"/>
            <a:ext cx="648072" cy="0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3" name="Picture 4">
            <a:extLst>
              <a:ext uri="{FF2B5EF4-FFF2-40B4-BE49-F238E27FC236}">
                <a16:creationId xmlns:a16="http://schemas.microsoft.com/office/drawing/2014/main" id="{8A0B95A5-3F67-4917-A2A8-4199A4BBA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Line 5">
            <a:extLst>
              <a:ext uri="{FF2B5EF4-FFF2-40B4-BE49-F238E27FC236}">
                <a16:creationId xmlns:a16="http://schemas.microsoft.com/office/drawing/2014/main" id="{74258380-8661-40BC-82B1-6495F37D93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DEEF5E8A-36E3-4119-941B-4BB78D112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25</a:t>
            </a:r>
          </a:p>
        </p:txBody>
      </p:sp>
      <p:sp>
        <p:nvSpPr>
          <p:cNvPr id="36" name="Rectangle 9">
            <a:extLst>
              <a:ext uri="{FF2B5EF4-FFF2-40B4-BE49-F238E27FC236}">
                <a16:creationId xmlns:a16="http://schemas.microsoft.com/office/drawing/2014/main" id="{C7CBDEBE-CE8B-44FF-896B-047019510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7" y="5445224"/>
            <a:ext cx="778121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+ 290,3%</a:t>
            </a:r>
          </a:p>
        </p:txBody>
      </p:sp>
      <p:cxnSp>
        <p:nvCxnSpPr>
          <p:cNvPr id="37" name="Łącznik prosty ze strzałką 22">
            <a:extLst>
              <a:ext uri="{FF2B5EF4-FFF2-40B4-BE49-F238E27FC236}">
                <a16:creationId xmlns:a16="http://schemas.microsoft.com/office/drawing/2014/main" id="{76090D17-8C00-4CB7-8E36-5AEB7CEC634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49688" y="5697636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Rectangle 9">
            <a:extLst>
              <a:ext uri="{FF2B5EF4-FFF2-40B4-BE49-F238E27FC236}">
                <a16:creationId xmlns:a16="http://schemas.microsoft.com/office/drawing/2014/main" id="{D6C3FD0E-3618-4978-BE92-A79EA784A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640" y="3145026"/>
            <a:ext cx="818679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+ 184,7%</a:t>
            </a:r>
          </a:p>
        </p:txBody>
      </p:sp>
      <p:graphicFrame>
        <p:nvGraphicFramePr>
          <p:cNvPr id="21" name="Group 18">
            <a:extLst>
              <a:ext uri="{FF2B5EF4-FFF2-40B4-BE49-F238E27FC236}">
                <a16:creationId xmlns:a16="http://schemas.microsoft.com/office/drawing/2014/main" id="{5A8F0AF2-C3C0-4D9E-AC19-779B179231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468390"/>
              </p:ext>
            </p:extLst>
          </p:nvPr>
        </p:nvGraphicFramePr>
        <p:xfrm>
          <a:off x="445707" y="5765000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8924E20B-E0D0-0B2D-0C46-F43718E3B37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02779" y="1392763"/>
            <a:ext cx="3952861" cy="262922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B76A85A-4C95-AD31-F0D0-8DCCF4562C6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755322" y="524705"/>
            <a:ext cx="3937058" cy="262032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4C8513F-4D79-694B-980E-BD3CDC4C84D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755322" y="3633281"/>
            <a:ext cx="3937056" cy="26203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4">
            <a:extLst>
              <a:ext uri="{FF2B5EF4-FFF2-40B4-BE49-F238E27FC236}">
                <a16:creationId xmlns:a16="http://schemas.microsoft.com/office/drawing/2014/main" id="{B1A346F7-5968-4170-BEEB-6C41AFF33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2" name="Rectangle 5">
            <a:extLst>
              <a:ext uri="{FF2B5EF4-FFF2-40B4-BE49-F238E27FC236}">
                <a16:creationId xmlns:a16="http://schemas.microsoft.com/office/drawing/2014/main" id="{87E72935-584C-47F0-9CB3-12E38D328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" y="24304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zboża</a:t>
            </a:r>
          </a:p>
        </p:txBody>
      </p:sp>
      <p:sp>
        <p:nvSpPr>
          <p:cNvPr id="55303" name="Line 6">
            <a:extLst>
              <a:ext uri="{FF2B5EF4-FFF2-40B4-BE49-F238E27FC236}">
                <a16:creationId xmlns:a16="http://schemas.microsoft.com/office/drawing/2014/main" id="{8753BA89-ACC6-47C4-8C05-7C5BC6A3E4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09A299F-77FD-4DF0-B4F1-685E1E5E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8D807602-3097-47EF-BE52-3B09902A2F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CA7C6C3D-67F0-4C44-B88C-C08FE16B9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26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7DBE968F-EF72-EBFF-6C54-68453814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335" y="361627"/>
            <a:ext cx="3929062" cy="6068459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Odczuwalny spadek cen zbóż w kraju w ostatnich miesiącach zeszłego roku, ale osiągnięty poziom jest wyższy niż w roku ubiegłym.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Wzrost cen zbóż w Europie limitowany będzie większymi nadwyżkami podaży nad popytem.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Sytuacja na rynku zbóż w sezonie 2022/2023 może zostać znacząco zakłócona przez agresję militarną Rosji przeciwko Ukrainie.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Utrata eksportu zbóż z regionu Morza czarnego spowodowana głównie konfliktem wywołanym przez Rosję wobec Ukrainy.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Dobra jakość polskich zbóż.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Duże zapotrzebowanie na pszenicę m.in. na Bliskim Wschodzie oraz w Afryce.</a:t>
            </a:r>
          </a:p>
          <a:p>
            <a:pPr algn="just" eaLnBrk="1">
              <a:lnSpc>
                <a:spcPct val="100000"/>
              </a:lnSpc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Dalsze dopłaty z Unii Europejskiej.</a:t>
            </a:r>
          </a:p>
          <a:p>
            <a:pPr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>
            <a:extLst>
              <a:ext uri="{FF2B5EF4-FFF2-40B4-BE49-F238E27FC236}">
                <a16:creationId xmlns:a16="http://schemas.microsoft.com/office/drawing/2014/main" id="{0C6DEBFF-8FF5-4914-BC04-00928CFD8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3" y="277813"/>
            <a:ext cx="2716212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zboża</a:t>
            </a:r>
          </a:p>
        </p:txBody>
      </p:sp>
      <p:sp>
        <p:nvSpPr>
          <p:cNvPr id="57347" name="Line 2">
            <a:extLst>
              <a:ext uri="{FF2B5EF4-FFF2-40B4-BE49-F238E27FC236}">
                <a16:creationId xmlns:a16="http://schemas.microsoft.com/office/drawing/2014/main" id="{1BF46603-7C47-435D-B1B2-52AE1F3847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3625" y="1303338"/>
            <a:ext cx="936625" cy="12700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7352" name="Text Box 10">
            <a:extLst>
              <a:ext uri="{FF2B5EF4-FFF2-40B4-BE49-F238E27FC236}">
                <a16:creationId xmlns:a16="http://schemas.microsoft.com/office/drawing/2014/main" id="{493DF79A-FB15-4A36-9658-2E39713CD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1" y="563563"/>
            <a:ext cx="2703141" cy="34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CF84B4A7-22A1-485E-883B-86886EF08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Line 5">
            <a:extLst>
              <a:ext uri="{FF2B5EF4-FFF2-40B4-BE49-F238E27FC236}">
                <a16:creationId xmlns:a16="http://schemas.microsoft.com/office/drawing/2014/main" id="{A7EDD6C7-4442-449D-A02C-F3ABAB9FA8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A8EFC57B-0C37-4CDB-9E18-C57406EEE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27</a:t>
            </a:r>
          </a:p>
        </p:txBody>
      </p:sp>
      <p:cxnSp>
        <p:nvCxnSpPr>
          <p:cNvPr id="26" name="Łącznik prosty ze strzałką 33">
            <a:extLst>
              <a:ext uri="{FF2B5EF4-FFF2-40B4-BE49-F238E27FC236}">
                <a16:creationId xmlns:a16="http://schemas.microsoft.com/office/drawing/2014/main" id="{9F61A767-CE3B-4347-8F11-69C4B49B16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07881" y="3398014"/>
            <a:ext cx="648072" cy="0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Rectangle 9">
            <a:extLst>
              <a:ext uri="{FF2B5EF4-FFF2-40B4-BE49-F238E27FC236}">
                <a16:creationId xmlns:a16="http://schemas.microsoft.com/office/drawing/2014/main" id="{5D452F95-CD48-436A-893B-E3A9347FC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640" y="3145025"/>
            <a:ext cx="818679" cy="25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+ 81,9%</a:t>
            </a:r>
          </a:p>
        </p:txBody>
      </p:sp>
      <p:graphicFrame>
        <p:nvGraphicFramePr>
          <p:cNvPr id="18" name="Group 18">
            <a:extLst>
              <a:ext uri="{FF2B5EF4-FFF2-40B4-BE49-F238E27FC236}">
                <a16:creationId xmlns:a16="http://schemas.microsoft.com/office/drawing/2014/main" id="{649F45F8-C633-4284-AA39-8D512280DF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311832"/>
              </p:ext>
            </p:extLst>
          </p:nvPr>
        </p:nvGraphicFramePr>
        <p:xfrm>
          <a:off x="445707" y="5765000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Rectangle 9">
            <a:extLst>
              <a:ext uri="{FF2B5EF4-FFF2-40B4-BE49-F238E27FC236}">
                <a16:creationId xmlns:a16="http://schemas.microsoft.com/office/drawing/2014/main" id="{E312E727-B94A-460D-A0FA-A5E9DED6F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8" y="5445224"/>
            <a:ext cx="764808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+ 63,7%</a:t>
            </a:r>
          </a:p>
        </p:txBody>
      </p:sp>
      <p:cxnSp>
        <p:nvCxnSpPr>
          <p:cNvPr id="24" name="Łącznik prosty ze strzałką 22">
            <a:extLst>
              <a:ext uri="{FF2B5EF4-FFF2-40B4-BE49-F238E27FC236}">
                <a16:creationId xmlns:a16="http://schemas.microsoft.com/office/drawing/2014/main" id="{B3B07C6B-ED8A-40E3-B585-04484E1825F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49688" y="5697636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 Box 17">
            <a:extLst>
              <a:ext uri="{FF2B5EF4-FFF2-40B4-BE49-F238E27FC236}">
                <a16:creationId xmlns:a16="http://schemas.microsoft.com/office/drawing/2014/main" id="{12F61C17-8DF3-1C95-C766-08F2FF3F2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4021993"/>
            <a:ext cx="70361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28,0%</a:t>
            </a:r>
          </a:p>
        </p:txBody>
      </p:sp>
      <p:cxnSp>
        <p:nvCxnSpPr>
          <p:cNvPr id="3" name="Łącznik prosty ze strzałką 33">
            <a:extLst>
              <a:ext uri="{FF2B5EF4-FFF2-40B4-BE49-F238E27FC236}">
                <a16:creationId xmlns:a16="http://schemas.microsoft.com/office/drawing/2014/main" id="{2541DB93-AF89-9209-94D0-38F463D14ED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95736" y="4263120"/>
            <a:ext cx="7667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" name="Obraz 3">
            <a:extLst>
              <a:ext uri="{FF2B5EF4-FFF2-40B4-BE49-F238E27FC236}">
                <a16:creationId xmlns:a16="http://schemas.microsoft.com/office/drawing/2014/main" id="{8526F066-8447-B482-8818-56EA70559A7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97075" y="1360355"/>
            <a:ext cx="3969641" cy="268251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9AFC272-0527-802B-1BE4-839A5100AF5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728653" y="505078"/>
            <a:ext cx="3966228" cy="259658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1473850-B512-1467-E711-9B981E2F5AF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728654" y="3657597"/>
            <a:ext cx="3966227" cy="252253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>
            <a:extLst>
              <a:ext uri="{FF2B5EF4-FFF2-40B4-BE49-F238E27FC236}">
                <a16:creationId xmlns:a16="http://schemas.microsoft.com/office/drawing/2014/main" id="{FCC0404B-52EF-4D27-994F-71D0F17E0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188913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 marL="896938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                      Podsumowanie  wyników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                            poszczególnych segmentów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2B69A5D-085E-4C08-B77D-7FF61F453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0A54E004-BCC3-4A32-895F-8902AC1162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B88A350-33CB-4B6D-AE67-A78BDF893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28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11BCEBF-0ACC-3437-3108-14FE3FEAAEB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47472" y="1627664"/>
            <a:ext cx="8446332" cy="27217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>
            <a:extLst>
              <a:ext uri="{FF2B5EF4-FFF2-40B4-BE49-F238E27FC236}">
                <a16:creationId xmlns:a16="http://schemas.microsoft.com/office/drawing/2014/main" id="{C97CB655-F3DE-4CFD-B687-0FA3E11B5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3" name="Rectangle 2">
            <a:extLst>
              <a:ext uri="{FF2B5EF4-FFF2-40B4-BE49-F238E27FC236}">
                <a16:creationId xmlns:a16="http://schemas.microsoft.com/office/drawing/2014/main" id="{5138382C-A545-4721-A742-8B0240AD0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425" y="2714625"/>
            <a:ext cx="7019925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     Zarządzanie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     płynnością finansową</a:t>
            </a:r>
          </a:p>
        </p:txBody>
      </p:sp>
      <p:sp>
        <p:nvSpPr>
          <p:cNvPr id="61444" name="Line 3">
            <a:extLst>
              <a:ext uri="{FF2B5EF4-FFF2-40B4-BE49-F238E27FC236}">
                <a16:creationId xmlns:a16="http://schemas.microsoft.com/office/drawing/2014/main" id="{7F2CA14D-A37D-406A-9C0C-70D8D5F27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9650" y="4389438"/>
            <a:ext cx="1490663" cy="1587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FBB2C1B-1F0F-47FA-AFEA-159231173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B59C408C-011E-4336-BD0C-AC3B95A82E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2694D43-3ABF-4BA8-B32A-4AB8F5199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:a16="http://schemas.microsoft.com/office/drawing/2014/main" id="{B7963FFF-C7F6-41A4-982C-844D4F685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-1270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Rectangle 1">
            <a:extLst>
              <a:ext uri="{FF2B5EF4-FFF2-40B4-BE49-F238E27FC236}">
                <a16:creationId xmlns:a16="http://schemas.microsoft.com/office/drawing/2014/main" id="{01439B64-D815-453B-BA24-8869FDC27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50" y="241300"/>
            <a:ext cx="48244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Struktura Grupy Gobarto</a:t>
            </a:r>
          </a:p>
        </p:txBody>
      </p:sp>
      <p:pic>
        <p:nvPicPr>
          <p:cNvPr id="8199" name="Picture 7">
            <a:extLst>
              <a:ext uri="{FF2B5EF4-FFF2-40B4-BE49-F238E27FC236}">
                <a16:creationId xmlns:a16="http://schemas.microsoft.com/office/drawing/2014/main" id="{DA60B167-F6BE-46C7-9203-D872399C7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788988"/>
            <a:ext cx="1112837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00" name="pole tekstowe 1">
            <a:extLst>
              <a:ext uri="{FF2B5EF4-FFF2-40B4-BE49-F238E27FC236}">
                <a16:creationId xmlns:a16="http://schemas.microsoft.com/office/drawing/2014/main" id="{8E7ED37D-76D4-4665-B53F-1B9F40D6A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1412875"/>
            <a:ext cx="8348662" cy="369888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b="1"/>
              <a:t>Grupa Gobarto </a:t>
            </a:r>
          </a:p>
        </p:txBody>
      </p:sp>
      <p:sp>
        <p:nvSpPr>
          <p:cNvPr id="8201" name="pole tekstowe 3">
            <a:extLst>
              <a:ext uri="{FF2B5EF4-FFF2-40B4-BE49-F238E27FC236}">
                <a16:creationId xmlns:a16="http://schemas.microsoft.com/office/drawing/2014/main" id="{CEA9E1C2-421F-4BEB-BADA-71082BB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1905000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Mięso i wędliny</a:t>
            </a:r>
          </a:p>
        </p:txBody>
      </p:sp>
      <p:sp>
        <p:nvSpPr>
          <p:cNvPr id="8202" name="pole tekstowe 16">
            <a:extLst>
              <a:ext uri="{FF2B5EF4-FFF2-40B4-BE49-F238E27FC236}">
                <a16:creationId xmlns:a16="http://schemas.microsoft.com/office/drawing/2014/main" id="{51F8D0B1-F40A-460C-A317-CD293885B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1905000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Trzoda chlewna</a:t>
            </a:r>
          </a:p>
        </p:txBody>
      </p:sp>
      <p:sp>
        <p:nvSpPr>
          <p:cNvPr id="8203" name="pole tekstowe 18">
            <a:extLst>
              <a:ext uri="{FF2B5EF4-FFF2-40B4-BE49-F238E27FC236}">
                <a16:creationId xmlns:a16="http://schemas.microsoft.com/office/drawing/2014/main" id="{B7BDAC2C-63E0-473E-AF18-A4BE681F6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4105275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Zboża</a:t>
            </a:r>
          </a:p>
        </p:txBody>
      </p:sp>
      <p:sp>
        <p:nvSpPr>
          <p:cNvPr id="8204" name="pole tekstowe 19">
            <a:extLst>
              <a:ext uri="{FF2B5EF4-FFF2-40B4-BE49-F238E27FC236}">
                <a16:creationId xmlns:a16="http://schemas.microsoft.com/office/drawing/2014/main" id="{3FE6CEA2-28DA-4AA3-97CF-ECD2CB884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2613" y="4105275"/>
            <a:ext cx="2605087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Działalność pozostała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17CA3FD-2B87-452D-8318-152D76527CA8}"/>
              </a:ext>
            </a:extLst>
          </p:cNvPr>
          <p:cNvSpPr txBox="1"/>
          <p:nvPr/>
        </p:nvSpPr>
        <p:spPr>
          <a:xfrm>
            <a:off x="268288" y="2336800"/>
            <a:ext cx="2244725" cy="6745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Gobarto S.A.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Gobarto Dziczyzna Sp. z o. o.</a:t>
            </a:r>
            <a:endParaRPr lang="pl-PL" sz="115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pl-PL" sz="11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NetBrokers</a:t>
            </a: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Sp. z o.o.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A54BDFE-0B5A-4CC6-9C9E-8520F55135D7}"/>
              </a:ext>
            </a:extLst>
          </p:cNvPr>
          <p:cNvSpPr txBox="1"/>
          <p:nvPr/>
        </p:nvSpPr>
        <p:spPr>
          <a:xfrm>
            <a:off x="3875088" y="2273300"/>
            <a:ext cx="2079625" cy="12824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Agro Bieganów Sp. z o. o.  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Agro Gobarto Sp. z o. o. 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Bioenergia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Agroferm</a:t>
            </a: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Gobarto Hodowca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Fermapol</a:t>
            </a: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Zalesie Sp. z o. o.  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EDE6B67D-5AB4-4441-84E0-0D94BEB0B6AA}"/>
              </a:ext>
            </a:extLst>
          </p:cNvPr>
          <p:cNvSpPr txBox="1"/>
          <p:nvPr/>
        </p:nvSpPr>
        <p:spPr>
          <a:xfrm>
            <a:off x="1881188" y="4486275"/>
            <a:ext cx="1863725" cy="908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Rolpol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Agro Net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Plon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Agroprof Sp. z o. o.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93693125-D89B-4E6B-B344-CBD1A99A1C89}"/>
              </a:ext>
            </a:extLst>
          </p:cNvPr>
          <p:cNvSpPr txBox="1"/>
          <p:nvPr/>
        </p:nvSpPr>
        <p:spPr>
          <a:xfrm>
            <a:off x="5662613" y="4518025"/>
            <a:ext cx="2009775" cy="471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en-GB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Polskie Biogazownie   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„Energy-Zalesie” Sp. z o. o.</a:t>
            </a:r>
          </a:p>
        </p:txBody>
      </p:sp>
      <p:cxnSp>
        <p:nvCxnSpPr>
          <p:cNvPr id="8209" name="Łącznik prosty ze strzałką 7">
            <a:extLst>
              <a:ext uri="{FF2B5EF4-FFF2-40B4-BE49-F238E27FC236}">
                <a16:creationId xmlns:a16="http://schemas.microsoft.com/office/drawing/2014/main" id="{AAEE327A-C440-491C-BA31-910CF2766C4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42988" y="1782763"/>
            <a:ext cx="0" cy="122237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0" name="Łącznik prosty ze strzałką 30">
            <a:extLst>
              <a:ext uri="{FF2B5EF4-FFF2-40B4-BE49-F238E27FC236}">
                <a16:creationId xmlns:a16="http://schemas.microsoft.com/office/drawing/2014/main" id="{AFA1849A-0540-4410-9CA2-A1045D6BE63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708525" y="1778000"/>
            <a:ext cx="0" cy="123825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1" name="Łącznik prosty ze strzałką 32">
            <a:extLst>
              <a:ext uri="{FF2B5EF4-FFF2-40B4-BE49-F238E27FC236}">
                <a16:creationId xmlns:a16="http://schemas.microsoft.com/office/drawing/2014/main" id="{74B89C66-1A06-4687-AB2F-C65E72337BB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71775" y="1782763"/>
            <a:ext cx="0" cy="2314575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2" name="Łącznik prosty ze strzałką 37">
            <a:extLst>
              <a:ext uri="{FF2B5EF4-FFF2-40B4-BE49-F238E27FC236}">
                <a16:creationId xmlns:a16="http://schemas.microsoft.com/office/drawing/2014/main" id="{9AFB7F34-70E6-445A-9DBF-40CCAC31C4F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948488" y="1789113"/>
            <a:ext cx="0" cy="2301875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1" name="Picture 4">
            <a:extLst>
              <a:ext uri="{FF2B5EF4-FFF2-40B4-BE49-F238E27FC236}">
                <a16:creationId xmlns:a16="http://schemas.microsoft.com/office/drawing/2014/main" id="{28F81E6F-7B73-45F9-B352-DC36EEB3B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Line 5">
            <a:extLst>
              <a:ext uri="{FF2B5EF4-FFF2-40B4-BE49-F238E27FC236}">
                <a16:creationId xmlns:a16="http://schemas.microsoft.com/office/drawing/2014/main" id="{93E7614A-F7C6-4FB3-891C-3EBFE2C574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BD195386-5E8C-4DD8-A9CA-82F3ACFC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>
            <a:extLst>
              <a:ext uri="{FF2B5EF4-FFF2-40B4-BE49-F238E27FC236}">
                <a16:creationId xmlns:a16="http://schemas.microsoft.com/office/drawing/2014/main" id="{33C67BD6-840C-4D9A-AB44-F3D255DCB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503238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Kluczowe wskaźniki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9D264CAD-F906-4D9A-B744-792877334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63495" name="Rectangle 103">
            <a:extLst>
              <a:ext uri="{FF2B5EF4-FFF2-40B4-BE49-F238E27FC236}">
                <a16:creationId xmlns:a16="http://schemas.microsoft.com/office/drawing/2014/main" id="{917A350F-621A-4DC5-AC75-89D2A1F96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4941888"/>
            <a:ext cx="7993062" cy="191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85750" indent="-284163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EE1C25"/>
              </a:buClr>
              <a:buSzPct val="120000"/>
              <a:buFont typeface="Arial" panose="020B0604020202020204" pitchFamily="34" charset="0"/>
              <a:buNone/>
            </a:pPr>
            <a:endParaRPr lang="pl-PL" altLang="pl-PL" sz="1300" i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altLang="pl-PL" sz="1300" i="1">
                <a:solidFill>
                  <a:srgbClr val="002060"/>
                </a:solidFill>
                <a:latin typeface="Calibri" panose="020F0502020204030204" pitchFamily="34" charset="0"/>
              </a:rPr>
              <a:t>W ramach zarządzania finansami Grupa Gobarto dąży do utrzymania wskaźników finansowych na właściwym poziomie m.in. przez optymalizację poziomu zapasów oraz należności i zobowiązań handlowych.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altLang="pl-PL" sz="1300" i="1">
                <a:solidFill>
                  <a:srgbClr val="002060"/>
                </a:solidFill>
                <a:latin typeface="Calibri" panose="020F0502020204030204" pitchFamily="34" charset="0"/>
              </a:rPr>
              <a:t>Prowadzone są także działania, zmierzające do upłynnienia aktywów działalności pobocznej. Grupa blisko współpracuje z instytucjami ją finansującymi, celem zapewnienia optymalnej struktury finansowania swojej działalności.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71894A5F-47AF-44BD-8965-95AC83EFD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564442F9-3A49-4AE8-8D77-9FA88092A5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EF587B5-04F5-4255-865B-9E682B138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30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EDC0A03-E924-8A7D-9CBD-3FBA6057DEB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54025" y="2036763"/>
            <a:ext cx="8235950" cy="166528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>
            <a:extLst>
              <a:ext uri="{FF2B5EF4-FFF2-40B4-BE49-F238E27FC236}">
                <a16:creationId xmlns:a16="http://schemas.microsoft.com/office/drawing/2014/main" id="{A0AF33A5-B261-4F67-82CE-CDCC73746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" y="360363"/>
            <a:ext cx="2716213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Poziom zadłużenia finansowego</a:t>
            </a:r>
          </a:p>
        </p:txBody>
      </p:sp>
      <p:sp>
        <p:nvSpPr>
          <p:cNvPr id="65539" name="Line 2">
            <a:extLst>
              <a:ext uri="{FF2B5EF4-FFF2-40B4-BE49-F238E27FC236}">
                <a16:creationId xmlns:a16="http://schemas.microsoft.com/office/drawing/2014/main" id="{3E898CDC-B4D3-416B-A2E4-972C5E788A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27313" y="1019175"/>
            <a:ext cx="1017587" cy="11113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3BB60E7C-08A0-4FF1-9DA5-F70C381DE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65544" name="Text Box 13">
            <a:extLst>
              <a:ext uri="{FF2B5EF4-FFF2-40B4-BE49-F238E27FC236}">
                <a16:creationId xmlns:a16="http://schemas.microsoft.com/office/drawing/2014/main" id="{F7FE2A6D-170E-40B0-A3E0-47B48353C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4557713"/>
            <a:ext cx="3756025" cy="23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>
                <a:solidFill>
                  <a:srgbClr val="002060"/>
                </a:solidFill>
                <a:latin typeface="Calibri" panose="020F0502020204030204" pitchFamily="34" charset="0"/>
              </a:rPr>
              <a:t>Dług odsetkowy uwzględnia: kredyty długoterminowe, leasingi długoterminowe, zobowiązania wekslowe, zobowiązania długoterminowe z tytułu wykupu ziemi, inne długoterminowe zobowiązania finansowe, kredyty krótkoterminowe, leasingi krótkoterminowe, zobowiązania krótkoterminowe z tytułu wykupu ziemi oraz inne krótkoterminowe zobowiązania finansowe.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65545" name="Text Box 13">
            <a:extLst>
              <a:ext uri="{FF2B5EF4-FFF2-40B4-BE49-F238E27FC236}">
                <a16:creationId xmlns:a16="http://schemas.microsoft.com/office/drawing/2014/main" id="{4040BE6F-CCE2-4928-8C90-DC6E545C4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300" y="4546600"/>
            <a:ext cx="3636963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>
                <a:solidFill>
                  <a:srgbClr val="002060"/>
                </a:solidFill>
                <a:latin typeface="Calibri" panose="020F0502020204030204" pitchFamily="34" charset="0"/>
              </a:rPr>
              <a:t>Na dług netto składa się: dług odsetkowy pomniejszony o stan środków pieniężnych.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A065802C-3AC6-4360-BA72-3E778B8D0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Line 5">
            <a:extLst>
              <a:ext uri="{FF2B5EF4-FFF2-40B4-BE49-F238E27FC236}">
                <a16:creationId xmlns:a16="http://schemas.microsoft.com/office/drawing/2014/main" id="{9A54D895-2B76-47EF-8175-7ADB68EAB3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791475E5-9A00-4AB4-87B1-69D73E733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31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54E2727-F2C7-2B5D-B273-B26EBA886F4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401" y="1952704"/>
            <a:ext cx="4348161" cy="253572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881B9CA-9FE1-3AE6-61C8-7E4FDB59543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643437" y="1958181"/>
            <a:ext cx="4348161" cy="253024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>
            <a:extLst>
              <a:ext uri="{FF2B5EF4-FFF2-40B4-BE49-F238E27FC236}">
                <a16:creationId xmlns:a16="http://schemas.microsoft.com/office/drawing/2014/main" id="{A6616ED4-826A-4FF7-9969-6FAE84D0C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587" name="Rectangle 2">
            <a:extLst>
              <a:ext uri="{FF2B5EF4-FFF2-40B4-BE49-F238E27FC236}">
                <a16:creationId xmlns:a16="http://schemas.microsoft.com/office/drawing/2014/main" id="{04A473FE-4286-469F-934D-4408F65A1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6165850"/>
            <a:ext cx="2867025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="1">
                <a:solidFill>
                  <a:srgbClr val="FFFFFF"/>
                </a:solidFill>
                <a:latin typeface="Calibri" panose="020F0502020204030204" pitchFamily="34" charset="0"/>
              </a:rPr>
              <a:t>Grupa Kapitałowa Gobarto S.A.</a:t>
            </a:r>
          </a:p>
        </p:txBody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23D00395-75AE-414B-A095-7EEDC61B3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350" y="3862388"/>
            <a:ext cx="27813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000" b="1" baseline="10000">
                <a:solidFill>
                  <a:srgbClr val="FFFFFF"/>
                </a:solidFill>
                <a:latin typeface="Calibri" panose="020F0502020204030204" pitchFamily="34" charset="0"/>
              </a:rPr>
              <a:t>Gobarto S.A.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ul. Wspólna 70, 02-687 Warszawa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Telefon: +48 22 319 93 00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www.gobarto.pl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>
            <a:extLst>
              <a:ext uri="{FF2B5EF4-FFF2-40B4-BE49-F238E27FC236}">
                <a16:creationId xmlns:a16="http://schemas.microsoft.com/office/drawing/2014/main" id="{32E1C990-6E32-412F-9CEB-D5BB67C4C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2">
            <a:extLst>
              <a:ext uri="{FF2B5EF4-FFF2-40B4-BE49-F238E27FC236}">
                <a16:creationId xmlns:a16="http://schemas.microsoft.com/office/drawing/2014/main" id="{EC554603-250B-4300-938E-6EA226541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88963"/>
            <a:ext cx="469265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3">
            <a:extLst>
              <a:ext uri="{FF2B5EF4-FFF2-40B4-BE49-F238E27FC236}">
                <a16:creationId xmlns:a16="http://schemas.microsoft.com/office/drawing/2014/main" id="{6E2F72BE-385D-48BF-8096-3C0D973E5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2781300"/>
            <a:ext cx="17557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2500" b="1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Spis treści</a:t>
            </a:r>
          </a:p>
        </p:txBody>
      </p:sp>
      <p:sp>
        <p:nvSpPr>
          <p:cNvPr id="10245" name="Rectangle 4">
            <a:extLst>
              <a:ext uri="{FF2B5EF4-FFF2-40B4-BE49-F238E27FC236}">
                <a16:creationId xmlns:a16="http://schemas.microsoft.com/office/drawing/2014/main" id="{D63EDC5F-2973-499B-BAB7-01BD8FBF8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3" y="4464050"/>
            <a:ext cx="27828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10249" name="Text Box 8">
            <a:extLst>
              <a:ext uri="{FF2B5EF4-FFF2-40B4-BE49-F238E27FC236}">
                <a16:creationId xmlns:a16="http://schemas.microsoft.com/office/drawing/2014/main" id="{84665B34-11C5-492C-8F4C-57C0827D7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325" y="1255713"/>
            <a:ext cx="482441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85750" indent="-284163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Plany rozwoju                                             5-6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Otoczenie rynkowe                                    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7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-1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3</a:t>
            </a:r>
            <a:endParaRPr lang="pl-PL" altLang="pl-PL" sz="1500" b="1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Wyniki  Grupy GOBARTO                         1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4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17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Wybrane dane finansowe 		        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18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28</a:t>
            </a:r>
            <a:endParaRPr lang="pl-PL" altLang="pl-PL" sz="1500" b="1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Mięso i wędliny			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Trzoda chlewna		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Zboża 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	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Zarządzanie płynnością finansową        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29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-3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1</a:t>
            </a:r>
            <a:endParaRPr lang="pl-PL" altLang="pl-PL" sz="1500" b="1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Wskaźniki płynności finansowej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Zmniejszanie zadłużenia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59C64E11-1D02-4B3D-9866-A19F3EF28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BC5640F4-BA62-4A69-89A8-635774E124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C7AB11A-81B0-4F76-AE19-85A8437AC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A182CAE4-2481-40A8-A269-99C30AADA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Rectangle 2">
            <a:extLst>
              <a:ext uri="{FF2B5EF4-FFF2-40B4-BE49-F238E27FC236}">
                <a16:creationId xmlns:a16="http://schemas.microsoft.com/office/drawing/2014/main" id="{4D987E17-02AE-40ED-B955-F06F8E872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175" y="3141663"/>
            <a:ext cx="4068763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Plany rozwoju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2" name="Line 3">
            <a:extLst>
              <a:ext uri="{FF2B5EF4-FFF2-40B4-BE49-F238E27FC236}">
                <a16:creationId xmlns:a16="http://schemas.microsoft.com/office/drawing/2014/main" id="{8FFC9C7C-52F6-4B27-A08F-E4EC3A9DD0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5875" y="4149725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6B7232F-6ABE-477B-BC40-A685D02F6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232129D7-53E6-4502-9C25-7805040695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FC401E99-507B-4700-B4DD-505B9DAC7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id="{00A7ECA1-41C4-4D5F-9312-A39E6F31C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5">
            <a:extLst>
              <a:ext uri="{FF2B5EF4-FFF2-40B4-BE49-F238E27FC236}">
                <a16:creationId xmlns:a16="http://schemas.microsoft.com/office/drawing/2014/main" id="{12D6467D-C8CD-4D15-B128-88334224D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433513"/>
            <a:ext cx="224472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Realizacja strategii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rozwoju na lata</a:t>
            </a:r>
            <a:endParaRPr lang="pl-PL" altLang="pl-PL" sz="1800" b="1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2019-2024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Raport bieżący z dnia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30 stycznia 2019 r.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Z aktualizacją z dnia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23 stycznia 2020 r.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340" name="Line 6">
            <a:extLst>
              <a:ext uri="{FF2B5EF4-FFF2-40B4-BE49-F238E27FC236}">
                <a16:creationId xmlns:a16="http://schemas.microsoft.com/office/drawing/2014/main" id="{B41280E8-0106-45E6-967D-BD508893A7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8063" y="4581525"/>
            <a:ext cx="1020762" cy="1588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0728" name="Rectangle 7">
            <a:extLst>
              <a:ext uri="{FF2B5EF4-FFF2-40B4-BE49-F238E27FC236}">
                <a16:creationId xmlns:a16="http://schemas.microsoft.com/office/drawing/2014/main" id="{3490FCB2-380D-4647-A0C3-3D03FAB6C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188913"/>
            <a:ext cx="4248150" cy="6034087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587" indent="0" eaLnBrk="1">
              <a:lnSpc>
                <a:spcPct val="100000"/>
              </a:lnSpc>
              <a:buSzPct val="71000"/>
              <a:defRPr/>
            </a:pPr>
            <a:r>
              <a:rPr lang="pl-PL" altLang="pl-PL" sz="2200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Główne kierunki działań: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Rozwój produkcji tucznika w ramach programu Gobarto 500, opartego o partnerską, długoletnią współpracę z rolnikami na korzystnych, opłacalnych ekonomicznie dla obu stron warunkach. 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Inwestycje w nowe fermy zarodowe, zapewniające zaopatrzenie dla powstających w ramach programu Gobarto 500 ferm tuczowych - </a:t>
            </a:r>
            <a:r>
              <a:rPr lang="pl-PL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nieodłącznym elementem rozwoju segmentu zwierzęcego będzie budowa biogazowni</a:t>
            </a: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Inwestycje w zakład ubojowy,  celem zwiększenia efektywności kosztowej i optymalizacji produkcji.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Stałe rozszerzanie portfolio rynków eksportowych, zapewniające utrzymanie wysokiego poziomu przychodów eksportowych w strukturze przychodów Grupy Kapitałowej.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Sukcesywne zwiększanie wolumenu sprzedaży w oparciu </a:t>
            </a:r>
            <a:b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posiadane aktywa oraz ewentualne akwizycje.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Aktywna komercjalizacja posiadanych aktywów nieruchomościowych poprzez ich sprzedaż, wynajem, a także poprzez partnerstwa.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r>
              <a:rPr lang="pl-PL" altLang="pl-PL" sz="2200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Aktualizacja: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Skoncentrowanie działalności Grupy Kapitałowej na segmencie zwierzęcym i produkcyjnym, przy znaczącym ograniczeniu aktywności w segmencie przetwórczym i kontynuowaniu jej w segmencie dystrybucyjnym i na pozostałych obszarach.</a:t>
            </a:r>
            <a:endParaRPr lang="pl-PL" alt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altLang="pl-PL" sz="2000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Linki do raportu: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http://gobarto.pl/files/raporty/raporty_biezace/2019/Raport%20B%204_19_%20przyj%C4%99cie%20strategii.pdf</a:t>
            </a: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sz="1600" b="1" baseline="14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http://gobarto.pl/files/raporty/raporty_biezace/2020/RB_3_2020_zmiana%20strategii.pdf</a:t>
            </a: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altLang="pl-PL" sz="1600" b="1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altLang="pl-PL" sz="1600" b="1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6F06F56-92A4-452E-B746-F04398277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Line 5">
            <a:extLst>
              <a:ext uri="{FF2B5EF4-FFF2-40B4-BE49-F238E27FC236}">
                <a16:creationId xmlns:a16="http://schemas.microsoft.com/office/drawing/2014/main" id="{A87FEC35-6F4B-4D27-9619-81F6893F3E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CED722B-F727-45CD-A543-56DDFD7FC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2F1BE957-3B59-4DE7-8EBC-8E592E377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Rectangle 2">
            <a:extLst>
              <a:ext uri="{FF2B5EF4-FFF2-40B4-BE49-F238E27FC236}">
                <a16:creationId xmlns:a16="http://schemas.microsoft.com/office/drawing/2014/main" id="{19C72607-B4C8-4CE7-9874-F48C284AF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3122613"/>
            <a:ext cx="4068763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Otoczenie 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16388" name="Line 3">
            <a:extLst>
              <a:ext uri="{FF2B5EF4-FFF2-40B4-BE49-F238E27FC236}">
                <a16:creationId xmlns:a16="http://schemas.microsoft.com/office/drawing/2014/main" id="{D8CA86D7-821C-4A27-B163-52C2553C0C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7175" y="4076700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4F10F597-41DC-4847-8379-48B2CDD93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2B4A42CB-6359-4976-9957-BDE9DC5142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8069F95B-E17C-4531-9625-4DF5F1ED3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0C1975DF-C718-4176-A8A5-96C57043F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0" y="280988"/>
            <a:ext cx="4824413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400" b="1">
                <a:solidFill>
                  <a:srgbClr val="002060"/>
                </a:solidFill>
                <a:latin typeface="Century Gothic" panose="020B0502020202020204" pitchFamily="34" charset="0"/>
              </a:rPr>
              <a:t>Rynek TRZODY CHLEWNEJ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96F80B65-00D9-4B4A-B677-968A4303E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18439" name="Picture 7">
            <a:extLst>
              <a:ext uri="{FF2B5EF4-FFF2-40B4-BE49-F238E27FC236}">
                <a16:creationId xmlns:a16="http://schemas.microsoft.com/office/drawing/2014/main" id="{96EB9520-23B0-483B-9D6E-7D1278AA0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769938"/>
            <a:ext cx="10112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1" name="Prostokąt 1">
            <a:extLst>
              <a:ext uri="{FF2B5EF4-FFF2-40B4-BE49-F238E27FC236}">
                <a16:creationId xmlns:a16="http://schemas.microsoft.com/office/drawing/2014/main" id="{842E8C87-DF46-4DEE-BFBA-C52830C65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567488"/>
            <a:ext cx="4572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Źródło: </a:t>
            </a:r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</a:rPr>
              <a:t>Opracowanie</a:t>
            </a:r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własne na podstawie MRiRW</a:t>
            </a:r>
            <a:endParaRPr lang="pl-PL" altLang="pl-PL" sz="9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2" name="Prostokąt 2">
            <a:extLst>
              <a:ext uri="{FF2B5EF4-FFF2-40B4-BE49-F238E27FC236}">
                <a16:creationId xmlns:a16="http://schemas.microsoft.com/office/drawing/2014/main" id="{6D0CB256-209B-489F-BD4A-60323B650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552825"/>
            <a:ext cx="457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</a:rPr>
              <a:t>Źródło: Opracowanie własne</a:t>
            </a:r>
          </a:p>
        </p:txBody>
      </p:sp>
      <p:sp>
        <p:nvSpPr>
          <p:cNvPr id="18443" name="pole tekstowe 2">
            <a:extLst>
              <a:ext uri="{FF2B5EF4-FFF2-40B4-BE49-F238E27FC236}">
                <a16:creationId xmlns:a16="http://schemas.microsoft.com/office/drawing/2014/main" id="{D73F1DDA-1D17-4A11-8A5C-6C012138F02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274763" y="2236788"/>
            <a:ext cx="7921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1000" dirty="0">
                <a:solidFill>
                  <a:srgbClr val="002060"/>
                </a:solidFill>
              </a:rPr>
              <a:t>EUR/KG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A2172414-802B-47F9-AB6B-DDF6FD5F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Line 5">
            <a:extLst>
              <a:ext uri="{FF2B5EF4-FFF2-40B4-BE49-F238E27FC236}">
                <a16:creationId xmlns:a16="http://schemas.microsoft.com/office/drawing/2014/main" id="{C5B574D7-BF0D-4DB2-9DE4-420EB5CA69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D3D4FE13-D49A-4189-A696-41FCD3CC3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08</a:t>
            </a:r>
          </a:p>
        </p:txBody>
      </p:sp>
      <p:sp>
        <p:nvSpPr>
          <p:cNvPr id="22" name="pole tekstowe 2">
            <a:extLst>
              <a:ext uri="{FF2B5EF4-FFF2-40B4-BE49-F238E27FC236}">
                <a16:creationId xmlns:a16="http://schemas.microsoft.com/office/drawing/2014/main" id="{6ED9C854-674D-29CF-81CF-4065429A590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274763" y="5137468"/>
            <a:ext cx="7921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1000" dirty="0">
                <a:solidFill>
                  <a:srgbClr val="002060"/>
                </a:solidFill>
              </a:rPr>
              <a:t>PLN/KG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F6F0508-2A0D-E0BD-5C2E-8792A7E557D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158999" y="1225553"/>
            <a:ext cx="5385197" cy="225596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882FBBB-17AD-7C60-5985-2413FBBDEA5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154854" y="4005063"/>
            <a:ext cx="5385196" cy="238621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>
            <a:extLst>
              <a:ext uri="{FF2B5EF4-FFF2-40B4-BE49-F238E27FC236}">
                <a16:creationId xmlns:a16="http://schemas.microsoft.com/office/drawing/2014/main" id="{3A111A97-9A8E-4B28-8CC7-6B3EF1416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249738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Rectangle 5">
            <a:extLst>
              <a:ext uri="{FF2B5EF4-FFF2-40B4-BE49-F238E27FC236}">
                <a16:creationId xmlns:a16="http://schemas.microsoft.com/office/drawing/2014/main" id="{643B87CC-FBAD-4DF1-9166-1A568F938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1289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Rynek TRZODY CHLEWNEJ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484" name="Line 6">
            <a:extLst>
              <a:ext uri="{FF2B5EF4-FFF2-40B4-BE49-F238E27FC236}">
                <a16:creationId xmlns:a16="http://schemas.microsoft.com/office/drawing/2014/main" id="{9BA7E284-6C02-4CD2-B018-58DE73282B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2213" y="3644900"/>
            <a:ext cx="1020762" cy="1588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8DBCA83-3E97-44A5-A4C3-EDBCE4ADE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7FA4EC62-D4FD-4372-B15F-CED5BF538C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A73C0B33-CA37-477A-9E80-4BBBA186B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09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C0AC78F-7623-AADC-7F41-A2429B5EC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392112"/>
            <a:ext cx="4249738" cy="627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000" rIns="45720" bIns="45000"/>
          <a:lstStyle>
            <a:lvl1pPr marL="285750" indent="-285750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428625"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Na rynku wewnętrznym UE ceny żywca wieprzowego w  okresie od stycznia do grudnia 2022 r. charakteryzowały się silnym wzrostem, co było spowodowane przede wszystkim niedoborem w podaży świń przeznaczonych do uboju w Europie Zachodniej ze względu na spowalniający popyt ze strony Chin oraz rosnące koszty paszy i energii. W grudniu 2022 r. świnie rzeźne klasy E średnio kupowano po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204,37 EUR/100kg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masy poubojowej schłodzonej, o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56% drożej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niż w grudniu ubiegłego roku. 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 Polsce notowania cen żywca wieprzowego zwykle odzwierciedlają poziom dla średniej ceny unijnej. Z tego powodu w okresie styczeń – grudzień 2022 roku cena żywca wieprzowego kształtowała się w trendzie wzrostowym. W grudniu średnia cena żywca wieprzowego w Polsce</a:t>
            </a:r>
            <a:b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wyniosła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7,64 zł/kg i była o 68% wyższa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 niż w </a:t>
            </a:r>
            <a:b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analogicznym okresie roku ubiegłego.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Według wstępnych danych </a:t>
            </a:r>
            <a:r>
              <a:rPr lang="pl-PL" altLang="pl-PL" sz="1800" baseline="14000" dirty="0" err="1">
                <a:solidFill>
                  <a:srgbClr val="002060"/>
                </a:solidFill>
                <a:latin typeface="Calibri" panose="020F0502020204030204" pitchFamily="34" charset="0"/>
              </a:rPr>
              <a:t>MRiRW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, polski eksport mięsa wieprzowego w okresie od stycznia do grudnia 2022 r. wykazał w stosunku do poprzedniego roku wzrost na poziomie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ok. 4% - z 394 do 411 tys. ton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. Spadek eksportu zanotowano dla kluczowych odbiorców w tym,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USA 33%, Niemiec 32%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oraz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Słowacji 17%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. Natomiast rynkami dla których odnotowany został wzrost to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Węgry oraz Ukraina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odpowiednio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17% i 40%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r/r. Import wzrósł o 1% w porównaniu do analogicznego okresu ubiegłego roku.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Według informacji</a:t>
            </a:r>
            <a:r>
              <a:rPr lang="en-GB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GUS</a:t>
            </a:r>
            <a:r>
              <a:rPr lang="en-GB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, n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a 31 grudnia 2022 roku pogłowie trzody chlewnej w Polsce wyniosło zaledwie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9,6 mln sztuk, tj. aż o 6,0 proc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. mniej w porównaniu z końcem grudnia 2021 r., natomiast w porównaniu z końcem czerwca 2022 r. nieznacznie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wzrosła o 0,1 proc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. Pogłowie trzody chlewnej w Polsce spadło tym samym do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najniższego poziomu od połowy lat 50-tych XX wieku.</a:t>
            </a: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>
              <a:buClr>
                <a:srgbClr val="002060"/>
              </a:buClr>
              <a:buSzPct val="60000"/>
              <a:buFont typeface="Wingdings" panose="05000000000000000000" pitchFamily="2" charset="2"/>
              <a:buChar char="Ø"/>
            </a:pP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Źródło: Dane  KOWR, GUS i </a:t>
            </a:r>
            <a:r>
              <a:rPr lang="pl-PL" altLang="pl-PL" sz="900" i="1" dirty="0" err="1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IERiGŻ</a:t>
            </a: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, </a:t>
            </a:r>
            <a:r>
              <a:rPr lang="pl-PL" altLang="pl-PL" sz="900" i="1" dirty="0" err="1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MRiRW</a:t>
            </a: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, ARiMR.</a:t>
            </a:r>
          </a:p>
          <a:p>
            <a:pPr lvl="1" indent="0"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 indent="0"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2200" baseline="14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14473</TotalTime>
  <Words>2390</Words>
  <Application>Microsoft Office PowerPoint</Application>
  <PresentationFormat>Pokaz na ekranie (4:3)</PresentationFormat>
  <Paragraphs>294</Paragraphs>
  <Slides>32</Slides>
  <Notes>32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41" baseType="lpstr">
      <vt:lpstr>Arial</vt:lpstr>
      <vt:lpstr>Calibri</vt:lpstr>
      <vt:lpstr>Century Gothic</vt:lpstr>
      <vt:lpstr>Symbol</vt:lpstr>
      <vt:lpstr>Times New Roman</vt:lpstr>
      <vt:lpstr>Wingdings</vt:lpstr>
      <vt:lpstr>Motyw pakietu Office</vt:lpstr>
      <vt:lpstr>Motyw pakietu Office</vt:lpstr>
      <vt:lpstr>Worksheet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Artur</dc:creator>
  <cp:lastModifiedBy>Ludwiński, Aleksander</cp:lastModifiedBy>
  <cp:revision>1305</cp:revision>
  <cp:lastPrinted>1601-01-01T00:00:00Z</cp:lastPrinted>
  <dcterms:created xsi:type="dcterms:W3CDTF">1601-01-01T00:00:00Z</dcterms:created>
  <dcterms:modified xsi:type="dcterms:W3CDTF">2023-03-28T08:43:14Z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r8>0</vt:r8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r8>0</vt:r8>
  </property>
  <property fmtid="{D5CDD505-2E9C-101B-9397-08002B2CF9AE}" pid="7" name="Notes">
    <vt:r8>0</vt:r8>
  </property>
  <property fmtid="{D5CDD505-2E9C-101B-9397-08002B2CF9AE}" pid="8" name="PresentationFormat">
    <vt:lpwstr>Pokaz na ekranie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r8>9</vt:r8>
  </property>
</Properties>
</file>