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260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95256" autoAdjust="0"/>
  </p:normalViewPr>
  <p:slideViewPr>
    <p:cSldViewPr>
      <p:cViewPr varScale="1">
        <p:scale>
          <a:sx n="79" d="100"/>
          <a:sy n="79" d="100"/>
        </p:scale>
        <p:origin x="1296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I-XII 202</a:t>
            </a:r>
            <a:r>
              <a:rPr lang="en-GB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19063"/>
            <a:ext cx="2319337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2021/2022 wzrośnie o 5%, do 1,5 mld ton. Wzrost zbiorów będzie dotyczył m.in. Kukurydzy (o 7,5%, do 1,2 mld ton) i sorga (o 5%, do 66 mln ton). Zbiory pozostałych zbóż mogą być mniejsze niż w sezonie 2020/2021. Zbiory kukurydzy wzrosną m.in. u jej największych producentów i eksporterów (w USA – o 6%, do 381 mln ton, Brazylii – o 37%, do 118 mln ton, Argentynie – o 6% do 53 mln ton i na Ukrainie o 25% do 38 mln ton), natomiast obniżą się m.in. Indiach (o 5%, do 30 mln ton). W Chinach produkcja kukurydzy, może wzrosnąć o 5%, do 273 mln ton.</a:t>
            </a:r>
            <a:endParaRPr lang="en-GB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2021 r. mogą być większe niż przed rokiem w krajach, które są znaczącymi eksporterami, m.in. We Francji (o 16%, 67 mln ton) oraz w Rumunii (o 49%, 28 mln ton). Mniejsze zbiory prognozowane są m.in. w Niemczech (o 2,5%, 42 mln ton) i Hiszpanii (o 6%, 24 mln ton)</a:t>
            </a:r>
          </a:p>
          <a:p>
            <a:pPr eaLnBrk="1">
              <a:spcBef>
                <a:spcPct val="0"/>
              </a:spcBef>
            </a:pPr>
            <a:endParaRPr lang="pl-PL" altLang="pl-PL" sz="17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spcBef>
                <a:spcPct val="0"/>
              </a:spcBef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graphicFrame>
        <p:nvGraphicFramePr>
          <p:cNvPr id="22536" name="Object 9">
            <a:extLst>
              <a:ext uri="{FF2B5EF4-FFF2-40B4-BE49-F238E27FC236}">
                <a16:creationId xmlns:a16="http://schemas.microsoft.com/office/drawing/2014/main" id="{4DF93B04-6864-4253-8678-4F02270B8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125" y="4786313"/>
          <a:ext cx="2570163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r:id="rId5" imgW="2613828" imgH="1391537" progId="">
                  <p:embed/>
                </p:oleObj>
              </mc:Choice>
              <mc:Fallback>
                <p:oleObj r:id="rId5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786313"/>
                        <a:ext cx="2570163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3" y="6091238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15888"/>
            <a:ext cx="2236788" cy="597535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2021/2022, pomimo rekordowych zbiorów, kształtowana jest popytem importowym, spowodowanym zapotrzebowaniem zboża z przeznaczeniem na paszę głównie w Chinach – odbudowa pogłowia trzody chlewnej po ASF.</a:t>
            </a: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2021/2022 mogą ukształtować się na poziomie</a:t>
            </a:r>
            <a:r>
              <a:rPr lang="pl-PL" sz="16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779 mln ton 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wobec </a:t>
            </a:r>
            <a:r>
              <a:rPr lang="pl-PL" sz="16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775 mln ton 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 sezonie 2020/2021. Wzrost zbiorów pszenicy spodziewany jest głównie</a:t>
            </a:r>
            <a:r>
              <a:rPr lang="en-GB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 UE (o 9%, do 139 mln ton), Argentynie (o 16%, do 20,5 mln ton) i na Ukrainie (o 30%, do 33 mln ton). Mniejszych zbiorów pszenicy można się spodziewać m.in. w Kanadzie</a:t>
            </a:r>
            <a:r>
              <a:rPr lang="en-GB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(spadek o 38,5%, około 22 mln ton), Federacji Rosyjskiej (o 11,5%, 75,5 mln ton), oraz USA (o 10%, 45 mln ton)</a:t>
            </a:r>
            <a:r>
              <a:rPr lang="en-GB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powoduje presję na wzrost cen ziarna na rynkach międzynarodowych, w tym również w Polsce. W listopadzie 2021 roku przeciętna cena pszenicy w skupie według GUS ukształtowała się na poziomie 1 198 zł/t, o 46% wyższym niż przed rokiem. </a:t>
            </a:r>
            <a:endParaRPr lang="en-GB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7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spcBef>
                <a:spcPct val="0"/>
              </a:spcBef>
              <a:defRPr/>
            </a:pPr>
            <a:endParaRPr lang="pl-PL" altLang="pl-PL" sz="17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spcBef>
                <a:spcPct val="0"/>
              </a:spcBef>
              <a:defRPr/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6DF8577-7D64-489C-98AE-44AA8132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Line 5">
            <a:extLst>
              <a:ext uri="{FF2B5EF4-FFF2-40B4-BE49-F238E27FC236}">
                <a16:creationId xmlns:a16="http://schemas.microsoft.com/office/drawing/2014/main" id="{5078D4E3-089D-49DC-B4F0-F1D05480FE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C2DCE01-0617-4B6D-A07A-C3DCA940E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CEE49C-2535-450D-9660-0ED8CD11E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3628" y="2613463"/>
            <a:ext cx="3861494" cy="30114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2021 roku spożycie wieprzowiny w Polsce ukształtowało się na poziomie 40,5 kg i było zbliżone do poziomu z roku 2020. W stosunku do średniego spożycia w UE, które wyniosło w 2021 roku 32,4 kg   było wyższe o ponad 25%.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7" r:id="rId5" imgW="2613828" imgH="1391537" progId="">
                  <p:embed/>
                </p:oleObj>
              </mc:Choice>
              <mc:Fallback>
                <p:oleObj r:id="rId5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87116-71F6-4931-B663-927639ADB83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859124" y="3973512"/>
            <a:ext cx="5425749" cy="26958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3C78"/>
                </a:solidFill>
              </a:rPr>
              <a:t>1</a:t>
            </a:r>
            <a:r>
              <a:rPr lang="pl-PL" altLang="pl-PL" sz="800" b="1" dirty="0">
                <a:solidFill>
                  <a:srgbClr val="003C78"/>
                </a:solidFill>
              </a:rPr>
              <a:t>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2060"/>
                </a:solidFill>
              </a:rPr>
              <a:t>1</a:t>
            </a:r>
            <a:r>
              <a:rPr lang="pl-PL" altLang="pl-PL" sz="800" b="1" dirty="0">
                <a:solidFill>
                  <a:srgbClr val="002060"/>
                </a:solidFill>
              </a:rPr>
              <a:t>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145E5-81C2-43F0-ADEB-9C487021239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2" y="396081"/>
            <a:ext cx="5148016" cy="2878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AF510-C3C0-4CB6-BBDB-A77DBE26E20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2" y="3729038"/>
            <a:ext cx="5148016" cy="28781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I-XII 2020 VS. I-XII 2021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2BE078-7CE0-4008-AEE2-2A3576D946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37074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6"/>
            <a:ext cx="6365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11,06%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13,72%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2,66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638175" cy="20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-16,7%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33D00D-9D26-46C3-8C11-A1A13ECB62E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000" y="3865563"/>
            <a:ext cx="4600575" cy="2746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070EA-9A15-4477-B8CB-D271507F5AE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1000" y="298449"/>
            <a:ext cx="4572000" cy="2746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- 10,0%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CACB4B-E838-47B2-B0A8-B33F81B5BE8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000" y="299244"/>
            <a:ext cx="4571999" cy="2807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7DC136-98AA-4B42-BC97-535D8A54BC4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577" y="3858841"/>
            <a:ext cx="4568422" cy="2807493"/>
          </a:xfrm>
          <a:prstGeom prst="rect">
            <a:avLst/>
          </a:prstGeom>
        </p:spPr>
      </p:pic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0752C-8714-4CB7-BB4B-FD59747B97E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8163" y="2110040"/>
            <a:ext cx="8067673" cy="18525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686A73BF-CF3E-4A85-9A4A-D17822BBE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15888"/>
            <a:ext cx="4062413" cy="525780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0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alt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</a:t>
            </a:r>
            <a:b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embargiem rosyjskim oraz osłabieniem gospodarczym krajów Europy Wschodniej.</a:t>
            </a: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Słabnące zapotrzebowanie ze strony Chin na wieprzowinę z UE, powodujące nadwyżki na rynku unijnym.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trzymujące się od 2014 roku zagrożenie afrykańskim pomorem świń </a:t>
            </a: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ASF</a:t>
            </a: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 Polsce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Pojawiające się we wschodniej </a:t>
            </a: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części naszego kraju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ogniska ASF praktycznie zahamowały eksport polskiej wieprzowiny poza Unię Europejską</a:t>
            </a: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Natomiast w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drugiej połowie 2019 roku ogniska choroby zostały potwierdzone również w zachodniej części Polski, w tym </a:t>
            </a: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także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 Wielkopolsce</a:t>
            </a:r>
            <a:r>
              <a:rPr lang="en-GB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Aktualnie wirus cały czas się rozprzestrzenia i obejmuje coraz większe obszary Polski.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Problemy niemieckich zakładów produkcyjnych w czasach pandemii koronawirusa i ASF.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ClrTx/>
              <a:buFontTx/>
              <a:buNone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5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D20C2-C42A-42BC-9891-4A56A0D1F4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7825" y="3875088"/>
            <a:ext cx="4572000" cy="2746375"/>
          </a:xfrm>
          <a:prstGeom prst="rect">
            <a:avLst/>
          </a:prstGeom>
        </p:spPr>
      </p:pic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6"/>
            <a:ext cx="6365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+ 0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1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+44,4%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90622B0-7435-440F-A959-BD29D20CE6A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67544" y="681037"/>
            <a:ext cx="3636144" cy="373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7478B-61EF-4620-8723-5907C3AA052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86237" y="338138"/>
            <a:ext cx="4571999" cy="27416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6"/>
            <a:ext cx="688975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- 46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688975" cy="19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- 21,8%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B63DBEC-7BFC-4E18-A7B3-BEB34ED7D89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5541" y="342612"/>
            <a:ext cx="4568824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743B05-83A5-4010-9EF3-4B9E4EE643F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2918" y="3875087"/>
            <a:ext cx="4568824" cy="2743198"/>
          </a:xfrm>
          <a:prstGeom prst="rect">
            <a:avLst/>
          </a:prstGeom>
        </p:spPr>
      </p:pic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7EA42BEA-646E-48D2-829A-6C22B79F1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716384"/>
            <a:ext cx="3929063" cy="6141616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V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kwartale br.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wyższe niż w II kwartale. W grudniu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4,54 zł/kg i była o ponad 15% niższa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czerwcu br.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Wirus ASF w Niemczech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skutkuje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zakazem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eksportu mięsa wieprzowego z Niemiec do Chin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wystąpienie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olbrzymiej nadwyżki produkcji żywca 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tym kraju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GB" sz="1900" b="1" u="sng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styczeń–czerwiec 2021 r. poza Unię Europejską wyeksportowano 3,3 mln ton produktów wieprzowych, głównie do Chin 1,9 mln ton (56% całkowitego wolumenu). Natomiast w okresie lipiec-grudzień utrzymuje się silny spadek cen skupu trzody chlewnej spowodowany spadkiem chińskiego popytu na importowaną wieprzowinę. Spowodowało to pojawienie się nadwyżek na rynku unijnym i presję na poziom cen.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E7998-7289-4E7F-8DC9-2E2BF1C45F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9805" y="338137"/>
            <a:ext cx="4558433" cy="2746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92E152-ED9A-4DF9-8733-7583146613D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176" y="3863975"/>
            <a:ext cx="4558434" cy="27463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8B6B15-51A3-41EE-8087-857D8EB1E8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4175" y="3887374"/>
            <a:ext cx="4564063" cy="2743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B80FDF-130B-4DCB-A83D-92708A7FA2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174" y="338137"/>
            <a:ext cx="4558433" cy="27433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8" name="Text Box 17">
            <a:extLst>
              <a:ext uri="{FF2B5EF4-FFF2-40B4-BE49-F238E27FC236}">
                <a16:creationId xmlns:a16="http://schemas.microsoft.com/office/drawing/2014/main" id="{3FA12ECA-2851-4177-B06A-A1CCA2F04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141" y="4542631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0,8%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53261" name="Łącznik prosty ze strzałką 33">
            <a:extLst>
              <a:ext uri="{FF2B5EF4-FFF2-40B4-BE49-F238E27FC236}">
                <a16:creationId xmlns:a16="http://schemas.microsoft.com/office/drawing/2014/main" id="{F018C2B8-1CDE-411D-B211-8AE039C779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6141" y="4783758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3" name="Łącznik prosty ze strzałką 33">
            <a:extLst>
              <a:ext uri="{FF2B5EF4-FFF2-40B4-BE49-F238E27FC236}">
                <a16:creationId xmlns:a16="http://schemas.microsoft.com/office/drawing/2014/main" id="{0D239DAB-BA1F-40CB-868E-030F20DE86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C7CBDEBE-CE8B-44FF-896B-04701951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+ 32,1%</a:t>
            </a:r>
          </a:p>
        </p:txBody>
      </p:sp>
      <p:cxnSp>
        <p:nvCxnSpPr>
          <p:cNvPr id="37" name="Łącznik prosty ze strzałką 22">
            <a:extLst>
              <a:ext uri="{FF2B5EF4-FFF2-40B4-BE49-F238E27FC236}">
                <a16:creationId xmlns:a16="http://schemas.microsoft.com/office/drawing/2014/main" id="{76090D17-8C00-4CB7-8E36-5AEB7CEC63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9">
            <a:extLst>
              <a:ext uri="{FF2B5EF4-FFF2-40B4-BE49-F238E27FC236}">
                <a16:creationId xmlns:a16="http://schemas.microsoft.com/office/drawing/2014/main" id="{D6C3FD0E-3618-4978-BE92-A79EA784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1" y="3145026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+ 17,1%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1A83F-41B4-4E1E-A9C2-B5AB9BC05C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2779" y="4192015"/>
            <a:ext cx="3562349" cy="373063"/>
          </a:xfrm>
          <a:prstGeom prst="rect">
            <a:avLst/>
          </a:prstGeom>
        </p:spPr>
      </p:pic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F513BE-AF03-4987-A0AC-F29F92B3CCB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51058" y="523052"/>
            <a:ext cx="3986988" cy="2656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897E7-9EDC-404D-8162-132DF6C2896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44468" y="3634382"/>
            <a:ext cx="3986988" cy="2655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64CA2-963B-4E02-9A43-E79F71E28F6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2545" y="1368706"/>
            <a:ext cx="3952864" cy="265577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B88DD79-D161-46E2-81F1-F22BDCD61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698" y="116632"/>
            <a:ext cx="3661909" cy="624289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sz="2400" dirty="0"/>
              <a:t>po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2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en-GB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zrost cen zbóż w kraju </a:t>
            </a:r>
            <a:b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ostatnich miesiącach.</a:t>
            </a: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cen zbóż w Europie limitowany będzie większymi nadwyżkami podaży nad popytem.</a:t>
            </a: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Prognozowana, rekordowa produkcja pszenicy na świecie wg Międzynarodowej Rady Zbożowej (IGC)</a:t>
            </a: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</a:t>
            </a:r>
            <a:r>
              <a:rPr lang="en-GB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sezonie 2021/2022 będzie w miarę stabilna (m.in. z uwagi na duże zapasy ziarna).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na rynkach zagranicznych, m.in. ze strony Rosji i Ukrainy (głównie basen Morza Czarnego).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dirty="0">
              <a:solidFill>
                <a:srgbClr val="002060"/>
              </a:solidFill>
              <a:cs typeface="DejaVu Sans" panose="020B060303080402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26" name="Łącznik prosty ze strzałką 33">
            <a:extLst>
              <a:ext uri="{FF2B5EF4-FFF2-40B4-BE49-F238E27FC236}">
                <a16:creationId xmlns:a16="http://schemas.microsoft.com/office/drawing/2014/main" id="{9F61A767-CE3B-4347-8F11-69C4B49B16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9">
            <a:extLst>
              <a:ext uri="{FF2B5EF4-FFF2-40B4-BE49-F238E27FC236}">
                <a16:creationId xmlns:a16="http://schemas.microsoft.com/office/drawing/2014/main" id="{5D452F95-CD48-436A-893B-E3A9347F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+ 180,8%</a:t>
            </a:r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9AC62D2-34A0-4B5D-92E0-6DC3EAEFF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141" y="4542631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+ 62,9%</a:t>
            </a:r>
          </a:p>
        </p:txBody>
      </p:sp>
      <p:cxnSp>
        <p:nvCxnSpPr>
          <p:cNvPr id="37" name="Łącznik prosty ze strzałką 33">
            <a:extLst>
              <a:ext uri="{FF2B5EF4-FFF2-40B4-BE49-F238E27FC236}">
                <a16:creationId xmlns:a16="http://schemas.microsoft.com/office/drawing/2014/main" id="{556F88EC-D8E3-4381-9235-65525136A2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6141" y="4783758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B070C79-C7C0-4488-99DB-DB7C782D6BB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4202606"/>
            <a:ext cx="3575049" cy="373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EB5503-3F28-4051-82A0-F74F68B183E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5047" y="1368705"/>
            <a:ext cx="3990975" cy="2706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79805F-C6CC-45E1-A659-A2675BF1322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40276" y="516984"/>
            <a:ext cx="3990976" cy="264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A46D43-2F99-43E7-8E4D-A11BBCB309E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740275" y="3657599"/>
            <a:ext cx="3969641" cy="2614073"/>
          </a:xfrm>
          <a:prstGeom prst="rect">
            <a:avLst/>
          </a:prstGeom>
        </p:spPr>
      </p:pic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9">
            <a:extLst>
              <a:ext uri="{FF2B5EF4-FFF2-40B4-BE49-F238E27FC236}">
                <a16:creationId xmlns:a16="http://schemas.microsoft.com/office/drawing/2014/main" id="{E312E727-B94A-460D-A0FA-A5E9DED6F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+ 90,0%</a:t>
            </a:r>
          </a:p>
        </p:txBody>
      </p:sp>
      <p:cxnSp>
        <p:nvCxnSpPr>
          <p:cNvPr id="24" name="Łącznik prosty ze strzałką 22">
            <a:extLst>
              <a:ext uri="{FF2B5EF4-FFF2-40B4-BE49-F238E27FC236}">
                <a16:creationId xmlns:a16="http://schemas.microsoft.com/office/drawing/2014/main" id="{B3B07C6B-ED8A-40E3-B585-04484E1825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CD8F7-7498-41B3-8BAC-383180BD3FC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0196" y="1628800"/>
            <a:ext cx="8443608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877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Bekpol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90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PPH Ferma-Pol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0EA57-B1FA-4693-AAE1-E51D52CF5AC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1136"/>
            <a:ext cx="8235950" cy="17367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FD8A1-C29F-42F9-8C59-8F65D33C13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1" y="1950245"/>
            <a:ext cx="4348162" cy="256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FEA17-53BD-4F39-B713-AB69BB95AB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7" y="1947863"/>
            <a:ext cx="4348162" cy="25630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B7B9E-042A-45DC-A969-51A5BBC213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59000" y="1225550"/>
            <a:ext cx="5399088" cy="2266950"/>
          </a:xfrm>
          <a:prstGeom prst="rect">
            <a:avLst/>
          </a:prstGeom>
        </p:spPr>
      </p:pic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64061-AEC4-4CBF-8D17-EB235688EF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9000" y="4005064"/>
            <a:ext cx="5399088" cy="226695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48ECC2A2-7BCE-4669-BE2F-4FFBA7847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3"/>
            <a:ext cx="3878263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pierwszym półroczu 2021 roku wykazywały wzrost, jednak od lipca br. żywiec wieprzowy taniał, co było spowodowane przede wszystkim nadwyżką podaży na rynku, która wynika z mniejszego zapotrzebowania Chin na produkty wieprzowe. We grudniu 2021 r. świnie rzeźne klasy E średnio w UE kupowano po 131,45 EUR/100kg masy poubojowej    schłodzonej, o 2% drożej niż w grudniu ubiegłego roku. 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czwartym kwartale 2021 roku cena żywca wieprzowego kształtowała się w trendzie wzrostowym. W grudniu średnia cena żywca wieprzowego w Polsce wyniosła 4,54 zł/kg i była o 17% wyższa niż w analogicznym okresie roku ubiegłego. Natomiast cena żywca w grudniu 2021 roku w porównaniu do analogicznego okresu w 2019 roku była niższa o 28%.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polski eksport mięsa wieprzowego w okresie od stycznia do grudnia 2021 roku wykazał w stosunku do poprzedniego roku wzrost na poziomie ok. 4% - z 394 do 411 tys. ton. Wzrost eksportu zanotowano dla kluczowych odbiorców w tym, USA 24%, Rumunia 21%, Słowacja 13%. Istotnym rynkiem i jednocześnie jedynym dla którego odnotowany został spadek eksportu to Niemcy -14% r/r.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Import wzrósł o 7% w porównaniu do analogicznego okresu ubiegłego roku. </a:t>
            </a: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..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12100</TotalTime>
  <Words>2209</Words>
  <Application>Microsoft Office PowerPoint</Application>
  <PresentationFormat>On-screen Show (4:3)</PresentationFormat>
  <Paragraphs>310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/>
  <cp:lastModifiedBy>Aleksander Ludwiński</cp:lastModifiedBy>
  <cp:revision>1243</cp:revision>
  <cp:lastPrinted>1601-01-01T00:00:00Z</cp:lastPrinted>
  <dcterms:created xsi:type="dcterms:W3CDTF">1601-01-01T00:00:00Z</dcterms:created>
  <dcterms:modified xsi:type="dcterms:W3CDTF">2022-03-28T09:04:35Z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