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5256" autoAdjust="0"/>
  </p:normalViewPr>
  <p:slideViewPr>
    <p:cSldViewPr>
      <p:cViewPr varScale="1">
        <p:scale>
          <a:sx n="79" d="100"/>
          <a:sy n="79" d="100"/>
        </p:scale>
        <p:origin x="1301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0063B40-A386-CCE2-E0F7-8F1A7A30B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5" Type="http://schemas.openxmlformats.org/officeDocument/2006/relationships/image" Target="../media/image2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I-IX 2022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119063"/>
            <a:ext cx="2319337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</a:pPr>
            <a:endParaRPr lang="pl-PL" altLang="pl-PL" sz="18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2022/2023 spadnie o 1,5%, do 1 479 mln ton. Spadek zbiorów będzie dotyczył m.in. kukurydzy (o 2,5%, do 1 186 mln ton). Zbiory pozostałych zbóż mogą być wyższe niż w sezonie 2021/2022. Zbiory kukurydzy u jej największych producentów i eksporterów wzrosną m.in. w Brazylii (o 9%, do 126 mln ton) oraz Argentynie (o 4% do 55 mln ton), natomiast obniżą się m.in. w USA (o 4%, do 367 mln ton), Indiach (o 5%, do 32 mln ton) i na Ukrainie (o 41%, do 25 mln ton). W Chinach produkcja kukurydzy, może spaść o 1%, do 271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2022 r. mogą być niższe niż przed rokiem i wynieść 286,4 mln ton. Spadek produkcji wynika z gorącej i suchej wiosny w kluczowej UE. Dodatkowo zmniejszony popyt na pasze może częściowo zrekompensować spadek podaży zbóż z ukraińskich portów morskich.</a:t>
            </a: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graphicFrame>
        <p:nvGraphicFramePr>
          <p:cNvPr id="22536" name="Object 9">
            <a:extLst>
              <a:ext uri="{FF2B5EF4-FFF2-40B4-BE49-F238E27FC236}">
                <a16:creationId xmlns:a16="http://schemas.microsoft.com/office/drawing/2014/main" id="{4DF93B04-6864-4253-8678-4F02270B8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6125" y="4786313"/>
          <a:ext cx="2570163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22536" name="Object 9">
                        <a:extLst>
                          <a:ext uri="{FF2B5EF4-FFF2-40B4-BE49-F238E27FC236}">
                            <a16:creationId xmlns:a16="http://schemas.microsoft.com/office/drawing/2014/main" id="{4DF93B04-6864-4253-8678-4F02270B8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4786313"/>
                        <a:ext cx="2570163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41574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2021/2022, pomimo rekordowych zbiorów, kształtowana jest popytem importowym, spowodowanym zapotrzebowaniem zboża z przeznaczeniem na paszę głównie w Chinach – odbudowa pogłowia trzody chlewnej po ASF. Dodatkowo w ostatnich miesiącach bardzo silny wpływ na rynek zbóż  ma wojna na Ukrainie, która jest spichlerzem Europy.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2022/2023 mogą ukształtować się na poziomie 773 mln ton, o 0,7% niższym niż w sezonie 2021/2022. Wzrost zbiorów pszenicy spodziewany jest głównie w USA (o 6%, 47 mln ton), Kanadzie (o 52%, do 33 mln ton) oraz Federacji Rosyjskiej (o 7%, do 81 mln ton). Mniejszych zbiorów pszenicy można się spodziewać m.in. w UE (o 2%, do 136 mln ton), Argentynie (o 10%, do 20 mln ton) i na Ukrainie (o 35%, do 22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powoduje presję na wzrost cen ziarna na rynkach międzynarodowych, w tym również w Polsce. Według GUS we wrześniu 2022 r. cena pszenicy w skupie (150,95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spadła w stosunku do miesiąca poprzedniego (o 0,3%), ale była wyższa niż przed rokiem (o 54,4%). W skupie za żyto płacono 119,94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0,8% mniej niż w sierpniu 2022 r., natomiast o 55,8% więcej niż we wrześniu 2021 r. </a:t>
            </a: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0FD6B-C2BA-011D-BC33-85EB4C45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089" y="2552471"/>
            <a:ext cx="4032641" cy="30641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2021 roku spożycie wieprzowiny w Polsce ukształtowało się na poziomie 40,5 kg i było zbliżone do poziomu z roku 2020. W stosunku do średniego spożycia w UE, które wyniosło w 2021 roku 32,4 kg   było wyższe o ponad 25%.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88363-7B52-3DAD-2D8D-50493A2AA4B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4" y="3973512"/>
            <a:ext cx="5425749" cy="26958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3C78"/>
                </a:solidFill>
              </a:rPr>
              <a:t>1</a:t>
            </a:r>
            <a:r>
              <a:rPr lang="pl-PL" altLang="pl-PL" sz="800" b="1" dirty="0">
                <a:solidFill>
                  <a:srgbClr val="003C78"/>
                </a:solidFill>
              </a:rPr>
              <a:t>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</a:t>
            </a:r>
            <a:r>
              <a:rPr lang="en-GB" altLang="pl-PL" sz="800" b="1" dirty="0">
                <a:solidFill>
                  <a:srgbClr val="002060"/>
                </a:solidFill>
              </a:rPr>
              <a:t>1</a:t>
            </a:r>
            <a:r>
              <a:rPr lang="pl-PL" altLang="pl-PL" sz="800" b="1" dirty="0">
                <a:solidFill>
                  <a:srgbClr val="002060"/>
                </a:solidFill>
              </a:rPr>
              <a:t>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CA8CD-8F06-08E2-049B-3552CF4482F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3" y="396081"/>
            <a:ext cx="5148015" cy="2878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2C5F4-47A0-E50B-8C37-BC80D4CE400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2" y="3722117"/>
            <a:ext cx="5148015" cy="28781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I-VIII 2021 VS. I-VIII 2022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9C664-D0F4-C478-0B7E-8DA709B49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01842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9" y="1368426"/>
            <a:ext cx="722312" cy="1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+ 23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10,04%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11,06%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 1,02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+ 12,5%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E3F64D-145F-E155-A034-E12F83D127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8496" y="282574"/>
            <a:ext cx="4598771" cy="2807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BCECB-3B25-4652-847F-C6DE15E1EF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4866" y="3871214"/>
            <a:ext cx="4598771" cy="27396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+ 555,5%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+ 209,9%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09388A4-FF26-C882-AEF6-E566D42B303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347" y="3865562"/>
            <a:ext cx="4567724" cy="267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05D2A-24CE-3448-1159-BE764552C25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3055" y="282574"/>
            <a:ext cx="4576016" cy="27936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9C5E16-258C-B7BF-9004-423DB409E2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8163" y="2112328"/>
            <a:ext cx="8066505" cy="184550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361627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Unia Europejska ogranicza hodowlę trzody chlewnej. Kraje z największym spadkiem pogłowia to Polska i Niemcy.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wschodniej części Polski, w tym również w województwie warmińsko-mazurskim. Według Głównego Inspektoratu Weterynarii na dzień 30 września 2022 roku na terenie Polski wystąpiło 14 ognisk ASF, tj. aż 87% mniej w porównaniu z analogicznym okresem ubiegłego roku.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1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+ 30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+56,2%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079F58B-BA2C-5A76-083D-37C376A99E9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2588" y="338137"/>
            <a:ext cx="4564062" cy="2746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BE972-3752-2D13-2277-3FB6FEB9760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0450" y="3865563"/>
            <a:ext cx="4564062" cy="27320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+ 1 305,6%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+ 138,7%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497F8CD-E60A-77BF-6BD5-544F8EC375E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6556" y="350837"/>
            <a:ext cx="4549775" cy="2725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1127C-4D4B-EE8B-2483-3F71DD2185B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8804" y="3862388"/>
            <a:ext cx="4533215" cy="27225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II kwartale 2022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wyższe niż w II kwartale 2022 roku. We wrześniu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7,81 zł/kg i była o ponad 76% wyższa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styczniu 2022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Wirus ASF w Niemczech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skutkuje zakazem eksportu mięsa wieprzowego z Niemiec do Chin oraz Japonii, co powoduje wystąpienie olbrzymiej nadwyżki produkcji żywca w tym kraju.</a:t>
            </a:r>
            <a:endParaRPr lang="en-GB" sz="1900" b="1" u="sng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pierwszej połowie 2022 roku Chiny wyprodukowały 29,4 mln ton wieprzowiny, co oznacza wzrost o 8% w porównaniu do analogicznego okresu roku ubiegłego. W związku z czym zapotrzebowanie na wieprzowinę z Unii Europejskiej na rzecz Chin spada, powodując nadwyżki na rynku unijnym.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Polsce pogłowie trzody chlewnej we wrześniu 2022 roku wyniosło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9,6 mln sztuk 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było mniejsze niż w marcu 2022 roku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176 tys. sztuk (tj. 1,8%)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Natomiast w porównaniu do grudnia w 2021 roku spadek wynosi </a:t>
            </a:r>
            <a:r>
              <a:rPr lang="pl-PL" alt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631 tys. sztuk (tj. 6,4%)</a:t>
            </a: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35935-BF6A-87A8-01DB-A37E3BF5347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1166" y="340469"/>
            <a:ext cx="4551439" cy="2738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9BF99-AAE7-2B97-5CDB-44A1CBC517C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1167" y="3865562"/>
            <a:ext cx="4551438" cy="27387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D98BFF-8717-C4BB-07FC-F1F4EFBDEA9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9977" y="338138"/>
            <a:ext cx="4557803" cy="2733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A20BA-3451-A496-3311-C86D17BD5DA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8173" y="3865563"/>
            <a:ext cx="4557800" cy="27335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8" name="Text Box 17">
            <a:extLst>
              <a:ext uri="{FF2B5EF4-FFF2-40B4-BE49-F238E27FC236}">
                <a16:creationId xmlns:a16="http://schemas.microsoft.com/office/drawing/2014/main" id="{3FA12ECA-2851-4177-B06A-A1CCA2F04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33,0%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53261" name="Łącznik prosty ze strzałką 33">
            <a:extLst>
              <a:ext uri="{FF2B5EF4-FFF2-40B4-BE49-F238E27FC236}">
                <a16:creationId xmlns:a16="http://schemas.microsoft.com/office/drawing/2014/main" id="{F018C2B8-1CDE-411D-B211-8AE039C779D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3" name="Łącznik prosty ze strzałką 33">
            <a:extLst>
              <a:ext uri="{FF2B5EF4-FFF2-40B4-BE49-F238E27FC236}">
                <a16:creationId xmlns:a16="http://schemas.microsoft.com/office/drawing/2014/main" id="{0D239DAB-BA1F-40CB-868E-030F20DE86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C7CBDEBE-CE8B-44FF-896B-04701951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+ 503,8%</a:t>
            </a:r>
          </a:p>
        </p:txBody>
      </p:sp>
      <p:cxnSp>
        <p:nvCxnSpPr>
          <p:cNvPr id="37" name="Łącznik prosty ze strzałką 22">
            <a:extLst>
              <a:ext uri="{FF2B5EF4-FFF2-40B4-BE49-F238E27FC236}">
                <a16:creationId xmlns:a16="http://schemas.microsoft.com/office/drawing/2014/main" id="{76090D17-8C00-4CB7-8E36-5AEB7CEC63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Rectangle 9">
            <a:extLst>
              <a:ext uri="{FF2B5EF4-FFF2-40B4-BE49-F238E27FC236}">
                <a16:creationId xmlns:a16="http://schemas.microsoft.com/office/drawing/2014/main" id="{D6C3FD0E-3618-4978-BE92-A79EA784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18679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+ 225,6%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8CB8E39-6822-CE9F-B50A-F8F4C9040DA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2779" y="1392239"/>
            <a:ext cx="3952862" cy="2629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CB86C-6085-5DF1-376A-9C5B4CC61CE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49421" y="524705"/>
            <a:ext cx="3947910" cy="2643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66BFD-EB1A-DFC6-A81E-218A45BED61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44468" y="3633281"/>
            <a:ext cx="3947911" cy="26265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en-GB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zrost cen zbóż w kraju w ostatnich miesiącach.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cen zbóż w Europie limitowany będzie większymi nadwyżkami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Prognozowana, rekordowa cena pszenicy od 20 lat w wyniku wojny w Ukrainie wg Polskiego Instytuty Ekonomicznego (PIE).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2022/2023 może zostać znacząco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cxnSp>
        <p:nvCxnSpPr>
          <p:cNvPr id="26" name="Łącznik prosty ze strzałką 33">
            <a:extLst>
              <a:ext uri="{FF2B5EF4-FFF2-40B4-BE49-F238E27FC236}">
                <a16:creationId xmlns:a16="http://schemas.microsoft.com/office/drawing/2014/main" id="{9F61A767-CE3B-4347-8F11-69C4B49B16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9">
            <a:extLst>
              <a:ext uri="{FF2B5EF4-FFF2-40B4-BE49-F238E27FC236}">
                <a16:creationId xmlns:a16="http://schemas.microsoft.com/office/drawing/2014/main" id="{5D452F95-CD48-436A-893B-E3A9347FC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+ 163,7%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9">
            <a:extLst>
              <a:ext uri="{FF2B5EF4-FFF2-40B4-BE49-F238E27FC236}">
                <a16:creationId xmlns:a16="http://schemas.microsoft.com/office/drawing/2014/main" id="{E312E727-B94A-460D-A0FA-A5E9DED6F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+ 109,2%</a:t>
            </a:r>
          </a:p>
        </p:txBody>
      </p:sp>
      <p:cxnSp>
        <p:nvCxnSpPr>
          <p:cNvPr id="24" name="Łącznik prosty ze strzałką 22">
            <a:extLst>
              <a:ext uri="{FF2B5EF4-FFF2-40B4-BE49-F238E27FC236}">
                <a16:creationId xmlns:a16="http://schemas.microsoft.com/office/drawing/2014/main" id="{B3B07C6B-ED8A-40E3-B585-04484E1825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17">
            <a:extLst>
              <a:ext uri="{FF2B5EF4-FFF2-40B4-BE49-F238E27FC236}">
                <a16:creationId xmlns:a16="http://schemas.microsoft.com/office/drawing/2014/main" id="{12F61C17-8DF3-1C95-C766-08F2FF3F2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45,0%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2541DB93-AF89-9209-94D0-38F463D14E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D0545C4-2D06-D975-BB7C-00BBBF38C9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1360354"/>
            <a:ext cx="3969641" cy="2700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F0929-E220-1AAF-CDBA-0D33430CFD0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28653" y="503470"/>
            <a:ext cx="3969641" cy="2598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EC62A-B4E9-814D-2ACD-B156C9C0A86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8653" y="3657597"/>
            <a:ext cx="3966228" cy="25950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46DBB-D0F7-7F3C-4B1A-2FE58E6808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72" y="1627664"/>
            <a:ext cx="8446332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674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  <a:endParaRPr lang="pl-PL" sz="115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5D8F5-6036-394E-07BB-43036CF0F2D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36763"/>
            <a:ext cx="8235950" cy="166528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B9174-51D9-32A8-369B-BB16BC1564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1" y="1935811"/>
            <a:ext cx="4348161" cy="2558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86C34-DEE3-6AC9-3747-5D09257B97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7" y="1952705"/>
            <a:ext cx="4348161" cy="25412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ED985D-DE56-F0DF-7F2F-FA165F8135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9001" y="4005063"/>
            <a:ext cx="5385198" cy="2386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D4927-FED1-ADEF-BE69-9669367F7B6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9000" y="1225553"/>
            <a:ext cx="5385197" cy="22559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2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dziewięciu miesiącach 2022 r. charakteryzowały się silnym wzrostem, co było spowodowane przede wszystkim niedoborem w podaży świń przeznaczonych do uboju w Europie Zachodniej ze względu na spowalniający popyt ze strony Chin oraz rosnące koszty paszy i energii. We wrześniu 2022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210,49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54%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we wrześniu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styczeń – wrzesień 2022 roku cena żywca wieprzowego kształtowała się w trendzie wzrostowym. We wrześniu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7,81 zł/kg i była o 77%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 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polski eksport mięsa wieprzowego w okresie pierwszych dziewięciu miesięcy 2022 r. wykazał w stosunku do poprzedniego roku 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 15% - z 277 do 236 tys. ton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Spadek eksportu zanotowano dla kluczowych odbiorców w tym,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Słowacji 10%, Niemiec 28%, Włoch 48%, Wietnamu 58% oraz USA 22%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 dla których odnotowany został wzrost 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Węgry oraz Ukraina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odpowiednio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18% i 69%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r/r. Import wzrósł o 11%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GUS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30 czerwca 2022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9,6 mln sztuk, tj. aż o 6,2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2021 r. i 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12,9 proc. mniej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porównaniu z końcem czerwca 2021 r. Pogłowie trzody chlewnej w Polsce spadło tym samym do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najniższego poziomu od połowy lat 50-tych XX wieku.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13853</TotalTime>
  <Words>2401</Words>
  <Application>Microsoft Office PowerPoint</Application>
  <PresentationFormat>On-screen Show (4:3)</PresentationFormat>
  <Paragraphs>296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1285</cp:revision>
  <cp:lastPrinted>1601-01-01T00:00:00Z</cp:lastPrinted>
  <dcterms:created xsi:type="dcterms:W3CDTF">1601-01-01T00:00:00Z</dcterms:created>
  <dcterms:modified xsi:type="dcterms:W3CDTF">2022-11-07T10:57:30Z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