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49" r:id="rId5"/>
  </p:sldMasterIdLst>
  <p:notesMasterIdLst>
    <p:notesMasterId r:id="rId40"/>
  </p:notesMasterIdLst>
  <p:sldIdLst>
    <p:sldId id="256" r:id="rId6"/>
    <p:sldId id="257" r:id="rId7"/>
    <p:sldId id="332" r:id="rId8"/>
    <p:sldId id="311" r:id="rId9"/>
    <p:sldId id="295" r:id="rId10"/>
    <p:sldId id="269" r:id="rId11"/>
    <p:sldId id="314" r:id="rId12"/>
    <p:sldId id="263" r:id="rId13"/>
    <p:sldId id="299" r:id="rId14"/>
    <p:sldId id="327" r:id="rId15"/>
    <p:sldId id="262" r:id="rId16"/>
    <p:sldId id="298" r:id="rId17"/>
    <p:sldId id="333" r:id="rId18"/>
    <p:sldId id="264" r:id="rId19"/>
    <p:sldId id="265" r:id="rId20"/>
    <p:sldId id="284" r:id="rId21"/>
    <p:sldId id="285" r:id="rId22"/>
    <p:sldId id="294" r:id="rId23"/>
    <p:sldId id="323" r:id="rId24"/>
    <p:sldId id="296" r:id="rId25"/>
    <p:sldId id="286" r:id="rId26"/>
    <p:sldId id="287" r:id="rId27"/>
    <p:sldId id="317" r:id="rId28"/>
    <p:sldId id="326" r:id="rId29"/>
    <p:sldId id="301" r:id="rId30"/>
    <p:sldId id="318" r:id="rId31"/>
    <p:sldId id="313" r:id="rId32"/>
    <p:sldId id="325" r:id="rId33"/>
    <p:sldId id="278" r:id="rId34"/>
    <p:sldId id="328" r:id="rId35"/>
    <p:sldId id="291" r:id="rId36"/>
    <p:sldId id="329" r:id="rId37"/>
    <p:sldId id="337" r:id="rId38"/>
    <p:sldId id="283" r:id="rId39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5868" autoAdjust="0"/>
  </p:normalViewPr>
  <p:slideViewPr>
    <p:cSldViewPr>
      <p:cViewPr varScale="1">
        <p:scale>
          <a:sx n="106" d="100"/>
          <a:sy n="106" d="100"/>
        </p:scale>
        <p:origin x="155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rgbClr val="002060"/>
                </a:solidFill>
              </a:rPr>
              <a:t>Spożycie wieprzowiny w Polsce i UE w latach 200</a:t>
            </a:r>
            <a:r>
              <a:rPr lang="pl-PL" b="1">
                <a:solidFill>
                  <a:srgbClr val="002060"/>
                </a:solidFill>
              </a:rPr>
              <a:t>2</a:t>
            </a:r>
            <a:r>
              <a:rPr lang="en-US" b="1">
                <a:solidFill>
                  <a:srgbClr val="002060"/>
                </a:solidFill>
              </a:rPr>
              <a:t>-202</a:t>
            </a:r>
            <a:r>
              <a:rPr lang="pl-PL" b="1">
                <a:solidFill>
                  <a:srgbClr val="002060"/>
                </a:solidFill>
              </a:rPr>
              <a:t>4</a:t>
            </a:r>
            <a:endParaRPr lang="en-US" b="1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'Spożycie wieprzowiny'!$A$3</c:f>
              <c:strCache>
                <c:ptCount val="1"/>
                <c:pt idx="0">
                  <c:v>UE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'Spożycie wieprzowiny'!$B$2:$X$2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'Spożycie wieprzowiny'!$B$3:$X$3</c:f>
              <c:numCache>
                <c:formatCode>#</c:formatCode>
                <c:ptCount val="23"/>
                <c:pt idx="0">
                  <c:v>35.645161467491498</c:v>
                </c:pt>
                <c:pt idx="1">
                  <c:v>35.110170472054797</c:v>
                </c:pt>
                <c:pt idx="2">
                  <c:v>34.109232644423784</c:v>
                </c:pt>
                <c:pt idx="3">
                  <c:v>34.199342379389599</c:v>
                </c:pt>
                <c:pt idx="4">
                  <c:v>34.464890871998641</c:v>
                </c:pt>
                <c:pt idx="5">
                  <c:v>35.62477299056205</c:v>
                </c:pt>
                <c:pt idx="6">
                  <c:v>34.443038894868799</c:v>
                </c:pt>
                <c:pt idx="7">
                  <c:v>33.981256351021976</c:v>
                </c:pt>
                <c:pt idx="8">
                  <c:v>34.424099756428447</c:v>
                </c:pt>
                <c:pt idx="9">
                  <c:v>34.375336842289855</c:v>
                </c:pt>
                <c:pt idx="10">
                  <c:v>33.498529390862181</c:v>
                </c:pt>
                <c:pt idx="11">
                  <c:v>33.10296220029602</c:v>
                </c:pt>
                <c:pt idx="12">
                  <c:v>33.77412881504732</c:v>
                </c:pt>
                <c:pt idx="13">
                  <c:v>34.361525752899148</c:v>
                </c:pt>
                <c:pt idx="14">
                  <c:v>34.061505691107932</c:v>
                </c:pt>
                <c:pt idx="15">
                  <c:v>34.029553760333506</c:v>
                </c:pt>
                <c:pt idx="16">
                  <c:v>34.549371126681621</c:v>
                </c:pt>
                <c:pt idx="17">
                  <c:v>33.151240318033466</c:v>
                </c:pt>
                <c:pt idx="18">
                  <c:v>36.095266471938295</c:v>
                </c:pt>
                <c:pt idx="19">
                  <c:v>37.115512629322588</c:v>
                </c:pt>
                <c:pt idx="20">
                  <c:v>38.425549113420523</c:v>
                </c:pt>
                <c:pt idx="21">
                  <c:v>37.195243686666757</c:v>
                </c:pt>
                <c:pt idx="22">
                  <c:v>38.062952912629726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7C-457F-8F10-E0C526D67E11}"/>
            </c:ext>
          </c:extLst>
        </c:ser>
        <c:ser>
          <c:idx val="1"/>
          <c:order val="1"/>
          <c:tx>
            <c:strRef>
              <c:f>'Spożycie wieprzowiny'!$A$4</c:f>
              <c:strCache>
                <c:ptCount val="1"/>
                <c:pt idx="0">
                  <c:v>Polska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'Spożycie wieprzowiny'!$B$2:$X$2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'Spożycie wieprzowiny'!$B$4:$X$4</c:f>
              <c:numCache>
                <c:formatCode>#</c:formatCode>
                <c:ptCount val="23"/>
                <c:pt idx="0">
                  <c:v>47.390122331413814</c:v>
                </c:pt>
                <c:pt idx="1">
                  <c:v>39.00564670823411</c:v>
                </c:pt>
                <c:pt idx="2">
                  <c:v>37.360005277325143</c:v>
                </c:pt>
                <c:pt idx="3">
                  <c:v>38.127787376250957</c:v>
                </c:pt>
                <c:pt idx="4">
                  <c:v>39.908166553040822</c:v>
                </c:pt>
                <c:pt idx="5">
                  <c:v>42.508372295685064</c:v>
                </c:pt>
                <c:pt idx="6">
                  <c:v>40.847563332380162</c:v>
                </c:pt>
                <c:pt idx="7">
                  <c:v>40.387212489029153</c:v>
                </c:pt>
                <c:pt idx="8">
                  <c:v>40.710453758470003</c:v>
                </c:pt>
                <c:pt idx="9">
                  <c:v>42.408213878713212</c:v>
                </c:pt>
                <c:pt idx="10">
                  <c:v>38.867835826785182</c:v>
                </c:pt>
                <c:pt idx="11">
                  <c:v>35.971773334711521</c:v>
                </c:pt>
                <c:pt idx="12">
                  <c:v>41.224574174791023</c:v>
                </c:pt>
                <c:pt idx="13">
                  <c:v>42.474908204017787</c:v>
                </c:pt>
                <c:pt idx="14">
                  <c:v>42.51346713005951</c:v>
                </c:pt>
                <c:pt idx="15">
                  <c:v>41.065493747884453</c:v>
                </c:pt>
                <c:pt idx="16">
                  <c:v>43.451583563288757</c:v>
                </c:pt>
                <c:pt idx="17">
                  <c:v>40.513710717434741</c:v>
                </c:pt>
                <c:pt idx="18">
                  <c:v>41.113827728754281</c:v>
                </c:pt>
                <c:pt idx="19">
                  <c:v>42.956770369578351</c:v>
                </c:pt>
                <c:pt idx="20">
                  <c:v>40.763616671111322</c:v>
                </c:pt>
                <c:pt idx="21">
                  <c:v>40.5</c:v>
                </c:pt>
                <c:pt idx="22">
                  <c:v>41.5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7C-457F-8F10-E0C526D67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672960"/>
        <c:axId val="75707520"/>
      </c:lineChart>
      <c:dateAx>
        <c:axId val="756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5707520"/>
        <c:crosses val="autoZero"/>
        <c:auto val="0"/>
        <c:lblOffset val="100"/>
        <c:baseTimeUnit val="days"/>
      </c:dateAx>
      <c:valAx>
        <c:axId val="75707520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>
                    <a:solidFill>
                      <a:schemeClr val="tx1"/>
                    </a:solidFill>
                  </a:rPr>
                  <a:t>w</a:t>
                </a:r>
                <a:r>
                  <a:rPr lang="pl-PL" baseline="0">
                    <a:solidFill>
                      <a:schemeClr val="tx1"/>
                    </a:solidFill>
                  </a:rPr>
                  <a:t> KG na 1 mieszkańca</a:t>
                </a:r>
                <a:endParaRPr lang="pl-PL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567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805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barto.pl/files/raporty/raporty_biezace/2024/RB_17_2024_strategia%20GK%202025-2030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I-XII 2025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2025/2026 wzrośnie o około 3%, do </a:t>
            </a:r>
            <a:b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1 551 mln ton. Wzrost będzie dotyczył m.in. kukurydzy (o 3,3% do 1 266 mln ton). Zbiory pozostałych zbóż będą wyższe niż w sezonie 2024/2025. Zbiory kukurydzy u jej największych producentów i eksporterów wzrosną m.in. w: Argentynie (o 6% do 53 mln ton), USA (o 6% do 402 mln ton) oraz w Ukrainie (o 14% do 30,5 mln ton), natomiast spadną m.in. w Brazylii (o 0,8% do 131 mln ton). W Chinach produkcja kukurydzy może wzrosnąć o 0,03% do 295 mln ton.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2025/2026 r. mogą być wyższe niż przed rokiem i wynieść 278 mln ton. 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89282" cy="6738938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</a:t>
            </a: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sezonie 2025/2026 kształtowana jest przez szereg czynników, w tym rosnący popyt importowy. Jednym z istotnych elementów jest zwiększone zapotrzebowanie na zboża przeznaczone na paszę w Chinach, jednak nie jest to jedyny, ani też dominujący czynnik wpływający na rynek.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5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2025/2026 mogą ukształtować się na poziomie </a:t>
            </a:r>
            <a:r>
              <a:rPr lang="pl-PL" sz="155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809 mln ton</a:t>
            </a: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o </a:t>
            </a:r>
            <a:r>
              <a:rPr lang="pl-PL" sz="155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ok. 1,1% </a:t>
            </a: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wyższym niż w sezonie 2024/2025. Wzrost zbiorów pszenicy spodziewany jest głównie w: Argentynie (o 7,9%, do 20 mln ton), Kanadzie (o 3%, do 36 mln ton), USA (o 9,3%, do 54 mln ton), Indiach (o 2,5%, do 114 mln ton), Chinach (o 1,4%, do 142 mln ton), Rosji (o 1,7%, 83 mln ton) i UE (o 11,8%, 136,6 mln ton). Mniejszych zbiorów pszenicy można się spodziewać m.in. w: Ukrainie (o 1,7%, 23 mln ton) oraz Kazachstanie (o 22%,  14,5mln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5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w połączeniu z mniejszymi niż prognozowano zbiorami w niektórych krajach eksporterskich, może powodować presję na wzrost cen ziarna na rynkach międzynarodowych, w tym również w Polsce.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5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GUS w grudniu 2025 r. cena pszenicy w skupie wyniosła 73,79 zł za </a:t>
            </a:r>
            <a:r>
              <a:rPr lang="pl-PL" sz="155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0,1% mniej niż w poprzednim miesiącu i o 19,1% w analogicznym okresie 2024 r. W skupie cena za żyto wynosiła 60,57 zł za </a:t>
            </a:r>
            <a:r>
              <a:rPr lang="pl-PL" sz="155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55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była o 1,4% niższa w porównaniu do listopada 2025 r. i o 11,4% niż w grudniu 2024 r.</a:t>
            </a:r>
            <a:endParaRPr lang="pl-PL" altLang="pl-PL" sz="15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F0B59-7FF3-CF16-0F82-8C26B04BA9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4799" y="2420095"/>
            <a:ext cx="4084414" cy="23770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4"/>
            <a:ext cx="4824412" cy="23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GUS, w 2024 roku spożycie wieprzowiny w Polsce ukształtowało się na poziomie 41,5 kg i było wyższe o 1 kg w porównaniu z 2023 rokiem. W stosunku do średniego spożycia w UE, które wyniosło w 2024 roku 38,0 kg,   było wyższe o ok. 9%.</a:t>
            </a:r>
          </a:p>
          <a:p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Głównego Urzędu Statystycznego spożycie mięsa w Polsce (na osobę) wzrosło w 2024 r. do 76,3 kg, co stanowi wzrost o 3,2 kg (4,3 proc.) względem 2023 r.</a:t>
            </a:r>
            <a:b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77408"/>
              </p:ext>
            </p:extLst>
          </p:nvPr>
        </p:nvGraphicFramePr>
        <p:xfrm>
          <a:off x="1524340" y="3940311"/>
          <a:ext cx="6095319" cy="27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7" y="3050401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46" y="2638221"/>
            <a:ext cx="35208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1580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7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700" b="1" dirty="0">
                <a:solidFill>
                  <a:srgbClr val="003C78"/>
                </a:solidFill>
              </a:rPr>
              <a:t> ORAZ PROGNOZA DEPARTAMENTU ROLNICTWA USA NA 2026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779"/>
            <a:ext cx="3749675" cy="28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7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700" b="1" dirty="0">
                <a:solidFill>
                  <a:srgbClr val="002060"/>
                </a:solidFill>
              </a:rPr>
              <a:t> ORAZ PROGNOZA DEPARTAMENTU ROLNICTWA USA NA 2026 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91275"/>
            <a:ext cx="295232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chemeClr val="tx1"/>
                </a:solidFill>
                <a:latin typeface="Calibri" panose="020F0502020204030204" pitchFamily="34" charset="0"/>
              </a:rPr>
              <a:t>Źródło: Raport „</a:t>
            </a:r>
            <a:r>
              <a:rPr lang="en-US" altLang="pl-PL" sz="900" b="1" i="1" dirty="0">
                <a:solidFill>
                  <a:schemeClr val="tx1"/>
                </a:solidFill>
                <a:latin typeface="Calibri" panose="020F0502020204030204" pitchFamily="34" charset="0"/>
              </a:rPr>
              <a:t>United States Department of Agriculture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en-US" altLang="pl-PL" sz="900" b="1" i="1" dirty="0">
                <a:solidFill>
                  <a:schemeClr val="tx1"/>
                </a:solidFill>
                <a:latin typeface="Calibri" panose="020F0502020204030204" pitchFamily="34" charset="0"/>
              </a:rPr>
              <a:t>Foreign Agricultural Service</a:t>
            </a:r>
            <a:r>
              <a:rPr lang="pl-PL" altLang="pl-PL" sz="900" b="1" i="1" dirty="0">
                <a:solidFill>
                  <a:schemeClr val="tx1"/>
                </a:solidFill>
                <a:latin typeface="Calibri" panose="020F0502020204030204" pitchFamily="34" charset="0"/>
              </a:rPr>
              <a:t>” z 09.12.2025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847" y="3567757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E67802-D063-C8FE-FC33-3D0F2EA692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9710" y="617967"/>
            <a:ext cx="5952769" cy="45496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3563739"/>
            <a:ext cx="395188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dirty="0">
                <a:solidFill>
                  <a:srgbClr val="002060"/>
                </a:solidFill>
              </a:rPr>
              <a:t>EKSPORTERZY MIĘSA WIEPRZOWEGO Z UNII EUROPEJSKIEJ (I-XII 2025 vs. I-XII 2024)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5EDD87-CF71-31D6-1B16-AF0DA81AB9E5}"/>
              </a:ext>
            </a:extLst>
          </p:cNvPr>
          <p:cNvSpPr txBox="1"/>
          <p:nvPr/>
        </p:nvSpPr>
        <p:spPr>
          <a:xfrm>
            <a:off x="154250" y="6342776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23.02.2026 r.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F86D0C1-0A20-3356-411D-AF3D35670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332056"/>
            <a:ext cx="395188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dirty="0">
                <a:solidFill>
                  <a:srgbClr val="002060"/>
                </a:solidFill>
              </a:rPr>
              <a:t>IMPORTERZY MIĘSA WIEPRZOWEGO Z UNII EUROPEJSKIEJ (I-XII 2025 vs. I-XII 2024)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4992294-74FE-7EA6-37E1-3449D7E999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4664" y="751285"/>
            <a:ext cx="3055885" cy="247671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C0369F3-E65C-1D7A-C8DC-519D2C9080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0853" y="4017224"/>
            <a:ext cx="3063505" cy="23319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1682806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I-XI 2025 vs. I-XI 2024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BC1211-C60B-69DD-3935-B0CBCCCED0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211584"/>
            <a:ext cx="5387069" cy="25334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+ 2,7%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7,87%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9,93%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- 2,06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- 18,6%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E859D-1140-DB93-2EB7-8F79F90F6EC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88173" y="3860628"/>
            <a:ext cx="4588877" cy="2729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E5354-430B-29B9-9EC0-936F4483485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57510" y="332656"/>
            <a:ext cx="4624839" cy="27419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- 57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6%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- 205,0%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8" name="Group 18">
            <a:extLst>
              <a:ext uri="{FF2B5EF4-FFF2-40B4-BE49-F238E27FC236}">
                <a16:creationId xmlns:a16="http://schemas.microsoft.com/office/drawing/2014/main" id="{FEF74714-04CD-AC5D-422B-80D93148B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83144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68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4321893-3D8D-F23A-57C2-F9BB31CA432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10573" y="279630"/>
            <a:ext cx="4510177" cy="300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7E5FFE-C573-0E18-1BD0-F5B3D154793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10573" y="3551525"/>
            <a:ext cx="4510177" cy="28643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FC41F-286E-DEE5-4510-93F8997744F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8662" y="2479674"/>
            <a:ext cx="7566676" cy="19707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14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6FF77B4-6E52-29E8-B31D-BF2C407F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4756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Stany Zjednoczone i Kanada nadal pozostają tanimi eksporterami wieprzowiny, głównie dzięki dostępowi do niedrogiej paszy i kluczowych rynków. Eksport wieprzowiny z tych krajów pozostaje kluczowy dla światowego handlu tym mięsem.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Pojawienie się poważnego gracza rynkowego w postaci Brazylii, która oferuje bardzo tanie mięso, co wpływa na pominięcie europejskich producentów, a tym samym generuje spadki w krajach UE, mających problemy z eksportem mięsa do krajów trzecich.</a:t>
            </a:r>
            <a:endParaRPr lang="en-GB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i 2021 roku zostały odnotowane nowe ogniska ASF w zachodniej oraz we wschodniej części Polski, w tym również w województwie warmińsko-mazurskim. W 2022 roku Główny Inspektorat Weterynarii stwierdził u trzody chlewnej 14 ognisk ASF, w roku 2023 30 ognisk, w roku 2024 44 ogniska. Natomiast w 2025 roku Główny Inspektorat Weterynarii stwierdził u trzody chlewnej 18 ognisk ASF.</a:t>
            </a:r>
            <a:endParaRPr lang="en-US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+ 2,7%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+ 11,0%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51F142-AA7C-9ED5-F8D7-DF28ED1FF17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07638" y="334957"/>
            <a:ext cx="4545035" cy="2722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E5E1B-058D-1A47-3E9C-7385529D1AB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1836" y="3864688"/>
            <a:ext cx="4540838" cy="27212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- 154,0%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-24,1%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8" name="Group 18">
            <a:extLst>
              <a:ext uri="{FF2B5EF4-FFF2-40B4-BE49-F238E27FC236}">
                <a16:creationId xmlns:a16="http://schemas.microsoft.com/office/drawing/2014/main" id="{F89254A3-4400-30E1-31AC-28C1336B2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29346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081F07D-BDE6-4AB8-0C1B-E954B7B611B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86531" y="117168"/>
            <a:ext cx="4556302" cy="2749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5DB09-94F1-3305-9586-82814F76F88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78865" y="3591302"/>
            <a:ext cx="4556302" cy="274637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2025 roku notowane ceny były niższe niż w 2024 roku. W grudniu średnia cena żywca wyniosła 5,14 zł/kg i była o ponad 16% niższa r/r.</a:t>
            </a:r>
            <a:endParaRPr lang="en-GB" sz="18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od stycznia do grudnia 2025 roku Chiny wyprodukowały 59 mln ton wieprzowiny, co stanowi około 50% światowej produkcji. W związku z czym zapotrzebowanie na wieprzowinę z Unii Europejskiej na rzecz Chin spada.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Widoczny trend zmniejszania się liczby małych stad i profesjonalizacji gospodarstw trzody chlewnej, które pozwalają lepiej zorganizować produkcję oraz bioasekurację, a także zwiększyć rentowność samej hodowli.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Występowanie zjawiska przechodzenia przez hodowców na formę tuczu kontraktowego, co w ich opinii jest stabilniejszą formą produkcji, mniej zależną od wahań cenowych.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w grudniu 2025 roku pogłowie trzody chlewnej w Polsce wyniosło 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9,2 mln sztuk, tj. o 1,6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więcej w porównaniu z analogicznym okresem 2024 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71D586-1216-1E52-BB5A-942461CDE0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87131" y="340346"/>
            <a:ext cx="4554054" cy="272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B2E0E-147F-42DD-0733-EF74D2E1D3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1709" y="3895725"/>
            <a:ext cx="4554054" cy="27297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0,9%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- 86,5%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- 114,1%</a:t>
            </a:r>
          </a:p>
        </p:txBody>
      </p:sp>
      <p:graphicFrame>
        <p:nvGraphicFramePr>
          <p:cNvPr id="16" name="Group 18">
            <a:extLst>
              <a:ext uri="{FF2B5EF4-FFF2-40B4-BE49-F238E27FC236}">
                <a16:creationId xmlns:a16="http://schemas.microsoft.com/office/drawing/2014/main" id="{406AF90C-B5CB-4BFA-09D1-3F702B4E0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567806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6728962-B9D3-810C-6D3D-D477AD23A7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927" y="1356286"/>
            <a:ext cx="3918743" cy="2546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B1792-73F5-9E81-ECF2-F213558BE86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907" y="1354254"/>
            <a:ext cx="3909165" cy="2539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33B6AE-183D-0D30-37BD-FD03283EB6A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9511" y="528949"/>
            <a:ext cx="3909165" cy="2543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34BA4-BF90-9C06-1285-3AEE07E696E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39510" y="3640345"/>
            <a:ext cx="3909161" cy="25435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021A16AC-9CA9-0D52-C98A-41D499949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2025/2026 może zostać zakłócona przez agresję militarną Rosji przeciwko Ukrainie.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Istotna poprawa światowego bilansu kukurydzy, który wywierał presję na notowania pszenicy.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Pogorszenie kondycji finansowej największych importerów zbóż z Afryki i Bliskiego Wschodu, co w istotny sposób ograniczyło popyt na pszenicę i kukurydzę.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- 2,3%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+ 3,3%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48794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7,9%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89921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3" name="Group 18">
            <a:extLst>
              <a:ext uri="{FF2B5EF4-FFF2-40B4-BE49-F238E27FC236}">
                <a16:creationId xmlns:a16="http://schemas.microsoft.com/office/drawing/2014/main" id="{20128A4F-CE60-BAC7-56C8-69FE62D03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072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B675767-3833-8A47-AF2B-2EAED7FA48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463" y="1375717"/>
            <a:ext cx="3968557" cy="2674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85E7CD-28D6-5E9F-6715-FE341EB33DA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1861" y="404644"/>
            <a:ext cx="3968557" cy="2674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FCD64-7A03-8333-C2DC-E1488DFAC0C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21861" y="3665695"/>
            <a:ext cx="3968556" cy="26713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58EF8-D688-4B39-BC96-082BA1AA8BB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9592" y="2179714"/>
            <a:ext cx="7532856" cy="2622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pole tekstowe 18">
            <a:extLst>
              <a:ext uri="{FF2B5EF4-FFF2-40B4-BE49-F238E27FC236}">
                <a16:creationId xmlns:a16="http://schemas.microsoft.com/office/drawing/2014/main" id="{5DA1C1BE-98D3-EAAB-4E1E-93D8CB617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459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9" name="pole tekstowe 24">
            <a:extLst>
              <a:ext uri="{FF2B5EF4-FFF2-40B4-BE49-F238E27FC236}">
                <a16:creationId xmlns:a16="http://schemas.microsoft.com/office/drawing/2014/main" id="{939CDF9F-3429-329B-0521-EBEB341880E1}"/>
              </a:ext>
            </a:extLst>
          </p:cNvPr>
          <p:cNvSpPr txBox="1"/>
          <p:nvPr/>
        </p:nvSpPr>
        <p:spPr>
          <a:xfrm>
            <a:off x="6531483" y="2729879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cxnSp>
        <p:nvCxnSpPr>
          <p:cNvPr id="2" name="Łącznik prosty ze strzałką 7">
            <a:extLst>
              <a:ext uri="{FF2B5EF4-FFF2-40B4-BE49-F238E27FC236}">
                <a16:creationId xmlns:a16="http://schemas.microsoft.com/office/drawing/2014/main" id="{B5135A27-47CE-48FD-5410-DE86240AE17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03105" y="1778000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pole tekstowe 16">
            <a:extLst>
              <a:ext uri="{FF2B5EF4-FFF2-40B4-BE49-F238E27FC236}">
                <a16:creationId xmlns:a16="http://schemas.microsoft.com/office/drawing/2014/main" id="{CCD975D5-AE50-F556-5733-D2161878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255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 dirty="0"/>
              <a:t>Trzoda chlewna</a:t>
            </a:r>
          </a:p>
        </p:txBody>
      </p:sp>
      <p:sp>
        <p:nvSpPr>
          <p:cNvPr id="7" name="pole tekstowe 22">
            <a:extLst>
              <a:ext uri="{FF2B5EF4-FFF2-40B4-BE49-F238E27FC236}">
                <a16:creationId xmlns:a16="http://schemas.microsoft.com/office/drawing/2014/main" id="{BF622D04-39E2-CB32-C21D-FA605366E0E6}"/>
              </a:ext>
            </a:extLst>
          </p:cNvPr>
          <p:cNvSpPr txBox="1"/>
          <p:nvPr/>
        </p:nvSpPr>
        <p:spPr>
          <a:xfrm>
            <a:off x="3287505" y="272988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 dirty="0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378727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 dirty="0"/>
              <a:t>Mięso i wędliny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729880"/>
            <a:ext cx="2244725" cy="877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NetBrokers Sp. z o.o.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Albo Sp. z o.o.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  <p:cxnSp>
        <p:nvCxnSpPr>
          <p:cNvPr id="5" name="Łącznik prosty ze strzałką 7">
            <a:extLst>
              <a:ext uri="{FF2B5EF4-FFF2-40B4-BE49-F238E27FC236}">
                <a16:creationId xmlns:a16="http://schemas.microsoft.com/office/drawing/2014/main" id="{8010F168-E85F-7A2E-8503-DD79CC63C2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71600" y="1778000"/>
            <a:ext cx="0" cy="613550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Łącznik prosty ze strzałką 7">
            <a:extLst>
              <a:ext uri="{FF2B5EF4-FFF2-40B4-BE49-F238E27FC236}">
                <a16:creationId xmlns:a16="http://schemas.microsoft.com/office/drawing/2014/main" id="{6DF38581-FB3A-6D2D-E1F0-470D5E6123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11922" y="1778000"/>
            <a:ext cx="0" cy="613550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 dirty="0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 dirty="0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83345D-65D2-193F-E337-EC6699D285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576" y="2543664"/>
            <a:ext cx="7861751" cy="16058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53208-89B9-1538-4FD1-5ACA22B3C75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846" y="1934759"/>
            <a:ext cx="4344710" cy="2557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27C0E8-035C-8D37-30CE-48C7EF74CC9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3439" y="1934759"/>
            <a:ext cx="4344710" cy="25576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52405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     Informacja o raporcie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		niefinansowym - ESG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0572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FB043-0760-C99D-5012-D9CA7D8B0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987425"/>
            <a:ext cx="4032448" cy="48736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</a:rPr>
              <a:t>Drugi raport zgodnie z Europejskim Standardami Sprawozdawczości w zakresie Zrównoważonego Rozwoju (ESRS) zgodnie z dyrektywą CSRD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</a:rPr>
              <a:t>2025 to dla ESG prace nad procesami i metodologiami (ślad węglowy, gwarancje pochodzenia, liczenia wskaźników)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</a:rPr>
              <a:t>2025 to rok rewizji strategii klimatycznej i pracami nad strategią dekarbonizacji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</a:rPr>
              <a:t>2025 to rok trudny legislacyjnie dla ESG …</a:t>
            </a:r>
          </a:p>
          <a:p>
            <a:pPr marL="0" indent="0"/>
            <a:r>
              <a:rPr lang="pl-PL" sz="1800" b="1" dirty="0">
                <a:solidFill>
                  <a:schemeClr val="tx1"/>
                </a:solidFill>
              </a:rPr>
              <a:t>Nasze podejście koncentruje się na rzetelnym ujawnieniu informacji oraz zgodności z aktualnymi wymogami prawa.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CA571F-29C3-B7B2-E213-E2C7B3D5B835}"/>
              </a:ext>
            </a:extLst>
          </p:cNvPr>
          <p:cNvSpPr txBox="1">
            <a:spLocks/>
          </p:cNvSpPr>
          <p:nvPr/>
        </p:nvSpPr>
        <p:spPr bwMode="auto">
          <a:xfrm>
            <a:off x="0" y="4509120"/>
            <a:ext cx="4718664" cy="1600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49263" rtl="0" eaLnBrk="0" fontAlgn="base" hangingPunct="0">
              <a:lnSpc>
                <a:spcPct val="8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600" kern="12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+mn-cs"/>
              </a:defRPr>
            </a:lvl1pPr>
            <a:lvl2pPr marL="457200" indent="0" algn="l" defTabSz="449263" rtl="0" eaLnBrk="0" fontAlgn="base" hangingPunct="0">
              <a:lnSpc>
                <a:spcPct val="83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 kern="12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+mn-cs"/>
              </a:defRPr>
            </a:lvl2pPr>
            <a:lvl3pPr marL="914400" indent="0" algn="l" defTabSz="449263" rtl="0" eaLnBrk="0" fontAlgn="base" hangingPunct="0">
              <a:lnSpc>
                <a:spcPct val="83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kern="12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+mn-cs"/>
              </a:defRPr>
            </a:lvl3pPr>
            <a:lvl4pPr marL="1371600" indent="0" algn="l" defTabSz="449263" rtl="0" eaLnBrk="0" fontAlgn="base" hangingPunct="0">
              <a:lnSpc>
                <a:spcPct val="83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kern="12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+mn-cs"/>
              </a:defRPr>
            </a:lvl4pPr>
            <a:lvl5pPr marL="1828800" indent="0" algn="l" defTabSz="449263" rtl="0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kern="12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altLang="pl-PL" sz="2400" b="1" dirty="0">
                <a:solidFill>
                  <a:schemeClr val="bg1"/>
                </a:solidFill>
              </a:rPr>
              <a:t>Oświadczenie dotyczące zrównoważonego rozwoju </a:t>
            </a:r>
            <a:br>
              <a:rPr lang="pl-PL" altLang="pl-PL" sz="2400" b="1" dirty="0">
                <a:solidFill>
                  <a:schemeClr val="bg1"/>
                </a:solidFill>
              </a:rPr>
            </a:br>
            <a:r>
              <a:rPr lang="pl-PL" altLang="pl-PL" sz="2400" b="1" dirty="0">
                <a:solidFill>
                  <a:schemeClr val="bg1"/>
                </a:solidFill>
              </a:rPr>
              <a:t>Grupy Kapitałowej </a:t>
            </a:r>
            <a:r>
              <a:rPr lang="pl-PL" altLang="pl-PL" sz="2400" b="1" dirty="0" err="1">
                <a:solidFill>
                  <a:schemeClr val="bg1"/>
                </a:solidFill>
              </a:rPr>
              <a:t>Gobarto</a:t>
            </a:r>
            <a:r>
              <a:rPr lang="pl-PL" altLang="pl-PL" sz="2400" b="1" dirty="0">
                <a:solidFill>
                  <a:schemeClr val="bg1"/>
                </a:solidFill>
              </a:rPr>
              <a:t> </a:t>
            </a:r>
            <a:br>
              <a:rPr lang="pl-PL" altLang="pl-PL" sz="2400" b="1" dirty="0">
                <a:solidFill>
                  <a:schemeClr val="bg1"/>
                </a:solidFill>
              </a:rPr>
            </a:br>
            <a:r>
              <a:rPr lang="pl-PL" altLang="pl-PL" sz="2400" b="1" dirty="0">
                <a:solidFill>
                  <a:schemeClr val="bg1"/>
                </a:solidFill>
              </a:rPr>
              <a:t>za rok 2025 rok</a:t>
            </a:r>
          </a:p>
          <a:p>
            <a:pPr algn="ctr"/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B98719-E351-AAB9-0E06-C5C30B49B283}"/>
              </a:ext>
            </a:extLst>
          </p:cNvPr>
          <p:cNvSpPr txBox="1">
            <a:spLocks/>
          </p:cNvSpPr>
          <p:nvPr/>
        </p:nvSpPr>
        <p:spPr bwMode="auto">
          <a:xfrm>
            <a:off x="1060605" y="2816932"/>
            <a:ext cx="24913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+mj-cs"/>
              </a:defRPr>
            </a:lvl1pPr>
            <a:lvl2pPr algn="l" defTabSz="449263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49263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49263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49263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449263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l" defTabSz="449263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l" defTabSz="449263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l" defTabSz="449263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pl-PL" altLang="pl-PL" sz="4400" b="1">
                <a:solidFill>
                  <a:schemeClr val="tx1"/>
                </a:solidFill>
                <a:latin typeface="Century Gothic" panose="020B0502020202020204" pitchFamily="34" charset="0"/>
              </a:rPr>
              <a:t>Grupa Gobarto</a:t>
            </a:r>
            <a:endParaRPr lang="pl-PL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9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 dirty="0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 dirty="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 dirty="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 dirty="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 dirty="0" err="1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  <a:endParaRPr lang="pl-PL" altLang="pl-PL" sz="1200" baseline="16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CB6F9909-5991-67D4-FD28-80BC46B5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2"/>
            <a:ext cx="41306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-14</a:t>
            </a: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Wyniki  Grupy GOBARTO                         15-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8</a:t>
            </a:r>
            <a:endParaRPr lang="en-GB" altLang="pl-PL" sz="1500" b="1" dirty="0">
              <a:solidFill>
                <a:srgbClr val="002060"/>
              </a:solidFill>
              <a:cs typeface="DejaVu Sans"/>
            </a:endParaRP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1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9-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2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8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	</a:t>
            </a: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 dirty="0">
                <a:solidFill>
                  <a:srgbClr val="002060"/>
                </a:solidFill>
                <a:cs typeface="DejaVu Sans"/>
              </a:rPr>
              <a:t>2</a:t>
            </a: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9-31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 dirty="0">
                <a:solidFill>
                  <a:srgbClr val="002060"/>
                </a:solidFill>
                <a:cs typeface="DejaVu Sans"/>
              </a:rPr>
              <a:t>	Zmniejszanie zadłużenia</a:t>
            </a:r>
            <a:endParaRPr lang="pl-PL" altLang="pl-PL" sz="1500" b="1" dirty="0">
              <a:solidFill>
                <a:srgbClr val="002060"/>
              </a:solidFill>
              <a:cs typeface="DejaVu Sans"/>
            </a:endParaRPr>
          </a:p>
          <a:p>
            <a:pPr marL="287337" indent="-285750" eaLnBrk="1">
              <a:lnSpc>
                <a:spcPct val="150000"/>
              </a:lnSpc>
              <a:spcBef>
                <a:spcPts val="200"/>
              </a:spcBef>
              <a:buClr>
                <a:srgbClr val="002060"/>
              </a:buClr>
              <a:buSzPct val="120000"/>
              <a:buFont typeface="Wingdings" panose="05000000000000000000" pitchFamily="2" charset="2"/>
              <a:buChar char="§"/>
            </a:pPr>
            <a:r>
              <a:rPr lang="pl-PL" altLang="pl-PL" sz="1500" b="1" dirty="0">
                <a:solidFill>
                  <a:srgbClr val="002060"/>
                </a:solidFill>
                <a:cs typeface="DejaVu Sans"/>
              </a:rPr>
              <a:t>Informacja o raporcie niefinansowym  32-33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1C6468B1-8E32-E4B0-31F9-D30960B2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431256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2025-2030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17 grudnia 2024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3D23ECE-E4C2-BC80-ACEC-B6A78B051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67" y="620688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4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segmencie zwierzęcym: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sz="18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segmentu surowcowego poprzez inwestycje w fermy własne, w tym w szczególności fermy zarodowe.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 oraz tuczu kontraktowego.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segmencie produkcyjnym: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 zwiększające moce produkcyjne.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zakresie linii do rozbioru mięsa wraz z automatyzacją logistyki wewnątrzzakładowej oraz linii do pakowania.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segmencie dystrybucyjnym: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zmierzające do zwiększenia wolumenu sprzedaży w oparciu o posiadane aktywa.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Otwieranie nowych hurtowni oraz ewentualne akwizycje w obszarze dystrybucji.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2000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2000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https://www.gobarto.pl/files/raporty/raporty_biezace/2024/RB_17_2024_strategia%20GK%202025-2030.pdf</a:t>
            </a:r>
            <a:r>
              <a:rPr lang="pl-PL" sz="16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27369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altLang="pl-PL" sz="9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 dirty="0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4"/>
            <a:ext cx="18729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altLang="pl-PL" sz="900" b="1" dirty="0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20C1F-407B-2E84-EA8E-ED29998F19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59000" y="1193800"/>
            <a:ext cx="5357295" cy="2276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7B597-6276-270E-CBE1-6C40C199C38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44177" y="4036895"/>
            <a:ext cx="5357295" cy="22767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3"/>
            <a:ext cx="4249738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2025 roku charakteryzowały się zmiennością. Średnia cena klasy E w Unii Europejskiej przez pierwsze 6 miesięcy wyniosła 195,47 EUR/100kg, jednak druga połowa roku kształtowała się w trendzie spadkowym, osiągając w grudniu minimum 160,13 EUR/100kg. Był to poziom o ponad 16% niższy w porównaniu do analogicznego okresu poprzedniego roku. 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pierwszej połowie 2025 roku średnia cena żywca wieprzowego kształtowała się na poziomie 6,36 zł/kg, jednak od lipca ceny zaczęły spadać, osiągając w grudniu poziom 5,14 zł/kg, który był o 16,6% niższy niż w grudniu 2024. Ostatni raz tak niskie ceny żywca wieprzowego były obserwowane na początku 2022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MRiRW, polski eksport mięsa wieprzowego w 2025 roku wykazał w stosunku do poprzedniego roku wzrost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11% z 335 do 370 tys. ton.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Wzrost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eksportu zanotowano dla kluczowych odbiorców w tym: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Republiki Czeskiej (+26%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Słowacji (+17% r/r)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Hiszpanii (+16%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Z kolei rynkami, na których odnotowany został spadek, były: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Węgry (-29% r/r), Rumunia (-10% r/r) oraz Wielka Brytania (-7% r/r/).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Import wzrósł o 4% w porównaniu do analogicznego okresu ubiegłego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w grudniu 2025 roku pogłowie trzody chlewnej w Polsce wyniosło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9,2 mln sztuk, tj. o 1,6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więcej w porównaniu z analogicznym okresem 2024 r.</a:t>
            </a:r>
          </a:p>
          <a:p>
            <a:pPr algn="just"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IERiGŻ, MRiRW,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b92dc4-770b-42fc-975c-e6b4b06a74fa" xsi:nil="true"/>
    <lcf76f155ced4ddcb4097134ff3c332f xmlns="2fb3e363-c0d9-44d0-bd04-972cdf28c3e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74D02A48B78243ADCEED246549764A" ma:contentTypeVersion="15" ma:contentTypeDescription="Utwórz nowy dokument." ma:contentTypeScope="" ma:versionID="9e1a432c972fe8406f70b773e2415255">
  <xsd:schema xmlns:xsd="http://www.w3.org/2001/XMLSchema" xmlns:xs="http://www.w3.org/2001/XMLSchema" xmlns:p="http://schemas.microsoft.com/office/2006/metadata/properties" xmlns:ns2="2fb3e363-c0d9-44d0-bd04-972cdf28c3ec" xmlns:ns3="54b92dc4-770b-42fc-975c-e6b4b06a74fa" targetNamespace="http://schemas.microsoft.com/office/2006/metadata/properties" ma:root="true" ma:fieldsID="4863de6e0fe6dccca391a79a2690c027" ns2:_="" ns3:_="">
    <xsd:import namespace="2fb3e363-c0d9-44d0-bd04-972cdf28c3ec"/>
    <xsd:import namespace="54b92dc4-770b-42fc-975c-e6b4b06a74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3e363-c0d9-44d0-bd04-972cdf28c3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e18775d8-e31e-4d52-8ed8-2093b3c9c5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92dc4-770b-42fc-975c-e6b4b06a74f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cb5edf6-6d30-41c3-ab6d-d04c6d49a8e4}" ma:internalName="TaxCatchAll" ma:readOnly="false" ma:showField="CatchAllData" ma:web="54b92dc4-770b-42fc-975c-e6b4b06a74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4EFB41-B61C-4E8A-A13F-1A38AF039FDF}">
  <ds:schemaRefs>
    <ds:schemaRef ds:uri="54b92dc4-770b-42fc-975c-e6b4b06a74fa"/>
    <ds:schemaRef ds:uri="http://purl.org/dc/elements/1.1/"/>
    <ds:schemaRef ds:uri="2fb3e363-c0d9-44d0-bd04-972cdf28c3ec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5CA1F1-C2BF-49B5-9ED0-279AFB9AD5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b3e363-c0d9-44d0-bd04-972cdf28c3ec"/>
    <ds:schemaRef ds:uri="54b92dc4-770b-42fc-975c-e6b4b06a74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62CC33-AD0C-4FA1-B5B1-224B3E581B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16660</TotalTime>
  <Words>2484</Words>
  <Application>Microsoft Office PowerPoint</Application>
  <PresentationFormat>Pokaz na ekranie (4:3)</PresentationFormat>
  <Paragraphs>296</Paragraphs>
  <Slides>34</Slides>
  <Notes>33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36" baseType="lpstr"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Aleksander Ludwiński</cp:lastModifiedBy>
  <cp:revision>1357</cp:revision>
  <cp:lastPrinted>1601-01-01T00:00:00Z</cp:lastPrinted>
  <dcterms:created xsi:type="dcterms:W3CDTF">1601-01-01T00:00:00Z</dcterms:created>
  <dcterms:modified xsi:type="dcterms:W3CDTF">2026-04-01T14:37:12Z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  <property fmtid="{D5CDD505-2E9C-101B-9397-08002B2CF9AE}" pid="12" name="ContentTypeId">
    <vt:lpwstr>0x0101000174D02A48B78243ADCEED246549764A</vt:lpwstr>
  </property>
  <property fmtid="{D5CDD505-2E9C-101B-9397-08002B2CF9AE}" pid="13" name="MediaServiceImageTags">
    <vt:lpwstr/>
  </property>
</Properties>
</file>