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8"/>
  </p:notesMasterIdLst>
  <p:sldIdLst>
    <p:sldId id="256" r:id="rId3"/>
    <p:sldId id="257" r:id="rId4"/>
    <p:sldId id="305" r:id="rId5"/>
    <p:sldId id="311" r:id="rId6"/>
    <p:sldId id="295" r:id="rId7"/>
    <p:sldId id="269" r:id="rId8"/>
    <p:sldId id="314" r:id="rId9"/>
    <p:sldId id="263" r:id="rId10"/>
    <p:sldId id="299" r:id="rId11"/>
    <p:sldId id="327" r:id="rId12"/>
    <p:sldId id="262" r:id="rId13"/>
    <p:sldId id="298" r:id="rId14"/>
    <p:sldId id="264" r:id="rId15"/>
    <p:sldId id="265" r:id="rId16"/>
    <p:sldId id="284" r:id="rId17"/>
    <p:sldId id="285" r:id="rId18"/>
    <p:sldId id="294" r:id="rId19"/>
    <p:sldId id="323" r:id="rId20"/>
    <p:sldId id="296" r:id="rId21"/>
    <p:sldId id="286" r:id="rId22"/>
    <p:sldId id="287" r:id="rId23"/>
    <p:sldId id="317" r:id="rId24"/>
    <p:sldId id="292" r:id="rId25"/>
    <p:sldId id="326" r:id="rId26"/>
    <p:sldId id="301" r:id="rId27"/>
    <p:sldId id="318" r:id="rId28"/>
    <p:sldId id="313" r:id="rId29"/>
    <p:sldId id="325" r:id="rId30"/>
    <p:sldId id="278" r:id="rId31"/>
    <p:sldId id="328" r:id="rId32"/>
    <p:sldId id="291" r:id="rId33"/>
    <p:sldId id="329" r:id="rId34"/>
    <p:sldId id="331" r:id="rId35"/>
    <p:sldId id="330" r:id="rId36"/>
    <p:sldId id="283" r:id="rId37"/>
  </p:sldIdLst>
  <p:sldSz cx="9144000" cy="6858000" type="screen4x3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9" name="Nieznany użytkownik6" initials="" lastIdx="7" clrIdx="9"/>
  <p:cmAuthor id="1" name="Nieznany użytkownik9" initials="" lastIdx="10" clrIdx="11"/>
  <p:cmAuthor id="30" name="Nieznany użytkownik8" initials="" lastIdx="22" clrIdx="0"/>
  <p:cmAuthor id="2" name="Pietrzak, Piotr" initials="" lastIdx="2" clrIdx="31"/>
  <p:cmAuthor id="31" name="Anna Lorenc" initials="" lastIdx="9" clrIdx="7"/>
  <p:cmAuthor id="3" name="Nieznany użytkownik12" initials="" lastIdx="18" clrIdx="5"/>
  <p:cmAuthor id="32" name="Świeża Bazylia" initials="" lastIdx="8" clrIdx="3"/>
  <p:cmAuthor id="4" name="Nieznany użytkownik14" initials="" lastIdx="7" clrIdx="17"/>
  <p:cmAuthor id="5" name="Nieznany użytkownik10" initials="" lastIdx="7" clrIdx="8"/>
  <p:cmAuthor id="6" name="Nieznany użytkownik13" initials="" lastIdx="19" clrIdx="12"/>
  <p:cmAuthor id="7" name="bsgroup" initials="" lastIdx="2" clrIdx="15"/>
  <p:cmAuthor id="8" name="Nieznany użytkownik17" initials="" lastIdx="2" clrIdx="16"/>
  <p:cmAuthor id="9" name="Marcin Śliwiński" initials="" lastIdx="3" clrIdx="14"/>
  <p:cmAuthor id="10" name="Nieznany użytkownik16" initials="" lastIdx="3" clrIdx="19"/>
  <p:cmAuthor id="11" name="Nieznany użytkownik19" initials="" lastIdx="2" clrIdx="21"/>
  <p:cmAuthor id="12" name="Nieznany użytkownik21" initials="" lastIdx="2" clrIdx="20"/>
  <p:cmAuthor id="13" name="Nieznany użytkownik15" initials="" lastIdx="1" clrIdx="13"/>
  <p:cmAuthor id="14" name="Nieznany użytkownik20" initials="" lastIdx="7" clrIdx="30"/>
  <p:cmAuthor id="15" name="Nieznany użytkownik23" initials="" lastIdx="5" clrIdx="22"/>
  <p:cmAuthor id="16" name="Świeża Bazylia 2" initials="" lastIdx="8" clrIdx="24"/>
  <p:cmAuthor id="17" name="Nieznany użytkownik18" initials="" lastIdx="2" clrIdx="18"/>
  <p:cmAuthor id="18" name="Nieznany użytkownik24" initials="" lastIdx="3" clrIdx="25"/>
  <p:cmAuthor id="19" name="Piotr Pietrzak" initials="" lastIdx="8" clrIdx="29"/>
  <p:cmAuthor id="20" name="Nieznany użytkownik4" initials="" lastIdx="9" clrIdx="28"/>
  <p:cmAuthor id="21" name="Nieznany użytkownik22" initials="" lastIdx="2" clrIdx="23"/>
  <p:cmAuthor id="22" name="Nieznany użytkownik2" initials="" lastIdx="2" clrIdx="27"/>
  <p:cmAuthor id="23" name="Nieznany użytkownik1" initials="" lastIdx="16" clrIdx="1"/>
  <p:cmAuthor id="24" name="Nieznany użytkownik7" initials="" lastIdx="7" clrIdx="2"/>
  <p:cmAuthor id="25" name="Nieznany użytkownik25" initials="" lastIdx="3" clrIdx="26"/>
  <p:cmAuthor id="26" name="Nieznany użytkownik5" initials="" lastIdx="3" clrIdx="6"/>
  <p:cmAuthor id="27" name="Nieznany użytkownik3" initials="" lastIdx="4" clrIdx="10"/>
  <p:cmAuthor id="28" name="Nieznany użytkownik11" initials="" lastIdx="15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1" autoAdjust="0"/>
    <p:restoredTop sz="95256" autoAdjust="0"/>
  </p:normalViewPr>
  <p:slideViewPr>
    <p:cSldViewPr>
      <p:cViewPr varScale="1">
        <p:scale>
          <a:sx n="78" d="100"/>
          <a:sy n="78" d="100"/>
        </p:scale>
        <p:origin x="1590" y="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138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ł Hasik" userId="c2b3a3b4babfc4a7" providerId="LiveId" clId="{77FCC709-1B06-4B8D-9294-955975E0D0EB}"/>
    <pc:docChg chg="custSel modSld">
      <pc:chgData name="Michał Hasik" userId="c2b3a3b4babfc4a7" providerId="LiveId" clId="{77FCC709-1B06-4B8D-9294-955975E0D0EB}" dt="2024-03-27T15:38:08.125" v="284" actId="20577"/>
      <pc:docMkLst>
        <pc:docMk/>
      </pc:docMkLst>
      <pc:sldChg chg="modSp mod">
        <pc:chgData name="Michał Hasik" userId="c2b3a3b4babfc4a7" providerId="LiveId" clId="{77FCC709-1B06-4B8D-9294-955975E0D0EB}" dt="2024-03-27T15:18:31.902" v="3" actId="20577"/>
        <pc:sldMkLst>
          <pc:docMk/>
          <pc:sldMk cId="0" sldId="296"/>
        </pc:sldMkLst>
        <pc:spChg chg="mod">
          <ac:chgData name="Michał Hasik" userId="c2b3a3b4babfc4a7" providerId="LiveId" clId="{77FCC709-1B06-4B8D-9294-955975E0D0EB}" dt="2024-03-27T15:18:31.902" v="3" actId="20577"/>
          <ac:spMkLst>
            <pc:docMk/>
            <pc:sldMk cId="0" sldId="296"/>
            <ac:spMk id="12" creationId="{FAF508DF-0165-A9A7-05F2-1A740D166928}"/>
          </ac:spMkLst>
        </pc:spChg>
      </pc:sldChg>
      <pc:sldChg chg="modSp mod">
        <pc:chgData name="Michał Hasik" userId="c2b3a3b4babfc4a7" providerId="LiveId" clId="{77FCC709-1B06-4B8D-9294-955975E0D0EB}" dt="2024-03-27T15:38:08.125" v="284" actId="20577"/>
        <pc:sldMkLst>
          <pc:docMk/>
          <pc:sldMk cId="0" sldId="311"/>
        </pc:sldMkLst>
        <pc:spChg chg="mod">
          <ac:chgData name="Michał Hasik" userId="c2b3a3b4babfc4a7" providerId="LiveId" clId="{77FCC709-1B06-4B8D-9294-955975E0D0EB}" dt="2024-03-27T15:38:08.125" v="284" actId="20577"/>
          <ac:spMkLst>
            <pc:docMk/>
            <pc:sldMk cId="0" sldId="311"/>
            <ac:spMk id="10249" creationId="{84665B34-11C5-492C-8F4C-57C0827D774C}"/>
          </ac:spMkLst>
        </pc:spChg>
      </pc:sldChg>
      <pc:sldChg chg="modSp mod">
        <pc:chgData name="Michał Hasik" userId="c2b3a3b4babfc4a7" providerId="LiveId" clId="{77FCC709-1B06-4B8D-9294-955975E0D0EB}" dt="2024-03-27T15:32:10.418" v="264" actId="20577"/>
        <pc:sldMkLst>
          <pc:docMk/>
          <pc:sldMk cId="0" sldId="317"/>
        </pc:sldMkLst>
        <pc:spChg chg="mod">
          <ac:chgData name="Michał Hasik" userId="c2b3a3b4babfc4a7" providerId="LiveId" clId="{77FCC709-1B06-4B8D-9294-955975E0D0EB}" dt="2024-03-27T15:32:10.418" v="264" actId="20577"/>
          <ac:spMkLst>
            <pc:docMk/>
            <pc:sldMk cId="0" sldId="317"/>
            <ac:spMk id="12" creationId="{F71C671F-5427-D8B1-832A-AAF0F68D9EC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0EE767-7B74-C74B-8EDE-6344AC9E425A}" type="doc">
      <dgm:prSet loTypeId="urn:microsoft.com/office/officeart/2005/8/layout/venn3" loCatId="" qsTypeId="urn:microsoft.com/office/officeart/2005/8/quickstyle/3d2" qsCatId="3D" csTypeId="urn:microsoft.com/office/officeart/2005/8/colors/accent1_4" csCatId="accent1" phldr="1"/>
      <dgm:spPr/>
    </dgm:pt>
    <dgm:pt modelId="{D238B939-9688-D341-9638-62312EF49293}">
      <dgm:prSet phldrT="[Tekst]"/>
      <dgm:spPr>
        <a:xfrm>
          <a:off x="678662" y="183"/>
          <a:ext cx="1342296" cy="13422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pl-PL" b="0" i="0" u="none" strike="noStrike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Analiza podwójnej istotności i oczekiwań interesariuszy</a:t>
          </a:r>
          <a:endParaRPr lang="pl-PL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gm:t>
    </dgm:pt>
    <dgm:pt modelId="{B879DCD4-4E75-B744-BA8F-7F12B4FA97A9}" type="parTrans" cxnId="{2981A0B4-DCF3-0C46-8A4C-B3FFA4FB8DE0}">
      <dgm:prSet/>
      <dgm:spPr/>
      <dgm:t>
        <a:bodyPr/>
        <a:lstStyle/>
        <a:p>
          <a:endParaRPr lang="pl-PL"/>
        </a:p>
      </dgm:t>
    </dgm:pt>
    <dgm:pt modelId="{46A5C287-2EA6-9D42-8A4F-7F6C27A9F339}" type="sibTrans" cxnId="{2981A0B4-DCF3-0C46-8A4C-B3FFA4FB8DE0}">
      <dgm:prSet/>
      <dgm:spPr/>
      <dgm:t>
        <a:bodyPr/>
        <a:lstStyle/>
        <a:p>
          <a:endParaRPr lang="pl-PL"/>
        </a:p>
      </dgm:t>
    </dgm:pt>
    <dgm:pt modelId="{42E421DF-84DD-EE40-AF93-BE1F12737D92}">
      <dgm:prSet phldrT="[Tekst]"/>
      <dgm:spPr>
        <a:xfrm>
          <a:off x="1752499" y="183"/>
          <a:ext cx="1342296" cy="13422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pl-PL" b="0" i="0" u="none" strike="noStrike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Obliczenie śladu węglowego</a:t>
          </a:r>
          <a:endParaRPr lang="pl-PL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gm:t>
    </dgm:pt>
    <dgm:pt modelId="{0F9BACA4-86E5-3448-BFA0-7E529CA9865A}" type="parTrans" cxnId="{F358C0FA-A627-2B48-8B66-A1053EAAC968}">
      <dgm:prSet/>
      <dgm:spPr/>
      <dgm:t>
        <a:bodyPr/>
        <a:lstStyle/>
        <a:p>
          <a:endParaRPr lang="pl-PL"/>
        </a:p>
      </dgm:t>
    </dgm:pt>
    <dgm:pt modelId="{ED046259-88D4-C14E-BE2E-E1493B57C828}" type="sibTrans" cxnId="{F358C0FA-A627-2B48-8B66-A1053EAAC968}">
      <dgm:prSet/>
      <dgm:spPr/>
      <dgm:t>
        <a:bodyPr/>
        <a:lstStyle/>
        <a:p>
          <a:endParaRPr lang="pl-PL"/>
        </a:p>
      </dgm:t>
    </dgm:pt>
    <dgm:pt modelId="{5E03F840-6D8A-7849-97F4-DB4FE9B6D346}">
      <dgm:prSet phldrT="[Tekst]"/>
      <dgm:spPr>
        <a:xfrm>
          <a:off x="2826336" y="183"/>
          <a:ext cx="1342296" cy="13422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pl-PL" b="0" i="0" u="none" strike="noStrike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Benchmarki istotnych wskaźników</a:t>
          </a:r>
          <a:endParaRPr lang="pl-PL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gm:t>
    </dgm:pt>
    <dgm:pt modelId="{614195B5-432B-E246-8988-43EB79305093}" type="parTrans" cxnId="{60519EB5-0FB5-2F41-B93C-D37A66EA38DB}">
      <dgm:prSet/>
      <dgm:spPr/>
      <dgm:t>
        <a:bodyPr/>
        <a:lstStyle/>
        <a:p>
          <a:endParaRPr lang="pl-PL"/>
        </a:p>
      </dgm:t>
    </dgm:pt>
    <dgm:pt modelId="{F4A61C75-2358-9542-807A-77C5AC003589}" type="sibTrans" cxnId="{60519EB5-0FB5-2F41-B93C-D37A66EA38DB}">
      <dgm:prSet/>
      <dgm:spPr/>
      <dgm:t>
        <a:bodyPr/>
        <a:lstStyle/>
        <a:p>
          <a:endParaRPr lang="pl-PL"/>
        </a:p>
      </dgm:t>
    </dgm:pt>
    <dgm:pt modelId="{605CF92F-9354-3348-9298-AB58DC02C558}">
      <dgm:prSet/>
      <dgm:spPr>
        <a:xfrm>
          <a:off x="3900173" y="183"/>
          <a:ext cx="1342296" cy="13422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pl-PL" b="0" i="0" u="none" strike="noStrike" dirty="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strategia klimatyczna -  </a:t>
          </a:r>
          <a:r>
            <a:rPr lang="pl-PL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łagodzenie zmian klimatu, adaptacja do zmian klimatu</a:t>
          </a:r>
        </a:p>
      </dgm:t>
    </dgm:pt>
    <dgm:pt modelId="{D32BCB23-8C26-884B-B8D0-E8CF5F2511C6}" type="parTrans" cxnId="{243315E7-C0F5-DC4E-8FED-B6B131F0F5E9}">
      <dgm:prSet/>
      <dgm:spPr/>
      <dgm:t>
        <a:bodyPr/>
        <a:lstStyle/>
        <a:p>
          <a:endParaRPr lang="pl-PL"/>
        </a:p>
      </dgm:t>
    </dgm:pt>
    <dgm:pt modelId="{E03BA5A6-499E-C044-BEAE-A75B879E24BE}" type="sibTrans" cxnId="{243315E7-C0F5-DC4E-8FED-B6B131F0F5E9}">
      <dgm:prSet/>
      <dgm:spPr/>
      <dgm:t>
        <a:bodyPr/>
        <a:lstStyle/>
        <a:p>
          <a:endParaRPr lang="pl-PL"/>
        </a:p>
      </dgm:t>
    </dgm:pt>
    <dgm:pt modelId="{3F49C667-B85E-C240-A747-5D070035FC10}">
      <dgm:prSet/>
      <dgm:spPr>
        <a:xfrm>
          <a:off x="4965908" y="366"/>
          <a:ext cx="1342296" cy="13422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pl-PL" b="0" i="0" u="none" strike="noStrike" dirty="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strategia ESG</a:t>
          </a:r>
          <a:endParaRPr lang="pl-PL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gm:t>
    </dgm:pt>
    <dgm:pt modelId="{469BBAC0-4253-5344-B9F1-B73BD63CCFD3}" type="parTrans" cxnId="{0E41DAF6-BEAD-C746-8FB4-364AA0296D39}">
      <dgm:prSet/>
      <dgm:spPr/>
      <dgm:t>
        <a:bodyPr/>
        <a:lstStyle/>
        <a:p>
          <a:endParaRPr lang="pl-PL"/>
        </a:p>
      </dgm:t>
    </dgm:pt>
    <dgm:pt modelId="{DC168D11-CB0C-A442-ABA8-0502C045A08F}" type="sibTrans" cxnId="{0E41DAF6-BEAD-C746-8FB4-364AA0296D39}">
      <dgm:prSet/>
      <dgm:spPr/>
      <dgm:t>
        <a:bodyPr/>
        <a:lstStyle/>
        <a:p>
          <a:endParaRPr lang="pl-PL"/>
        </a:p>
      </dgm:t>
    </dgm:pt>
    <dgm:pt modelId="{47A340C8-1DD6-8F48-91FB-1CC669A8F978}" type="pres">
      <dgm:prSet presAssocID="{C90EE767-7B74-C74B-8EDE-6344AC9E425A}" presName="Name0" presStyleCnt="0">
        <dgm:presLayoutVars>
          <dgm:dir/>
          <dgm:resizeHandles val="exact"/>
        </dgm:presLayoutVars>
      </dgm:prSet>
      <dgm:spPr/>
    </dgm:pt>
    <dgm:pt modelId="{C82A728D-C6AE-6445-BB73-4AA93D5723CB}" type="pres">
      <dgm:prSet presAssocID="{D238B939-9688-D341-9638-62312EF49293}" presName="Name5" presStyleLbl="vennNode1" presStyleIdx="0" presStyleCnt="5">
        <dgm:presLayoutVars>
          <dgm:bulletEnabled val="1"/>
        </dgm:presLayoutVars>
      </dgm:prSet>
      <dgm:spPr/>
    </dgm:pt>
    <dgm:pt modelId="{E7FED3B9-97B1-CC40-8D01-74528F31D211}" type="pres">
      <dgm:prSet presAssocID="{46A5C287-2EA6-9D42-8A4F-7F6C27A9F339}" presName="space" presStyleCnt="0"/>
      <dgm:spPr/>
    </dgm:pt>
    <dgm:pt modelId="{75B3E335-FAE4-C746-AA1D-5B6E0367DBA2}" type="pres">
      <dgm:prSet presAssocID="{42E421DF-84DD-EE40-AF93-BE1F12737D92}" presName="Name5" presStyleLbl="vennNode1" presStyleIdx="1" presStyleCnt="5">
        <dgm:presLayoutVars>
          <dgm:bulletEnabled val="1"/>
        </dgm:presLayoutVars>
      </dgm:prSet>
      <dgm:spPr/>
    </dgm:pt>
    <dgm:pt modelId="{B48D4372-6F6C-0C46-A72A-4DD4C7DE3AD3}" type="pres">
      <dgm:prSet presAssocID="{ED046259-88D4-C14E-BE2E-E1493B57C828}" presName="space" presStyleCnt="0"/>
      <dgm:spPr/>
    </dgm:pt>
    <dgm:pt modelId="{6FC1954F-D408-5248-9468-E46A618D6DD6}" type="pres">
      <dgm:prSet presAssocID="{5E03F840-6D8A-7849-97F4-DB4FE9B6D346}" presName="Name5" presStyleLbl="vennNode1" presStyleIdx="2" presStyleCnt="5">
        <dgm:presLayoutVars>
          <dgm:bulletEnabled val="1"/>
        </dgm:presLayoutVars>
      </dgm:prSet>
      <dgm:spPr/>
    </dgm:pt>
    <dgm:pt modelId="{51B25153-DBD0-0445-9717-D1510BB39664}" type="pres">
      <dgm:prSet presAssocID="{F4A61C75-2358-9542-807A-77C5AC003589}" presName="space" presStyleCnt="0"/>
      <dgm:spPr/>
    </dgm:pt>
    <dgm:pt modelId="{D2298305-A036-F14B-B082-D147A05715E0}" type="pres">
      <dgm:prSet presAssocID="{605CF92F-9354-3348-9298-AB58DC02C558}" presName="Name5" presStyleLbl="vennNode1" presStyleIdx="3" presStyleCnt="5">
        <dgm:presLayoutVars>
          <dgm:bulletEnabled val="1"/>
        </dgm:presLayoutVars>
      </dgm:prSet>
      <dgm:spPr/>
    </dgm:pt>
    <dgm:pt modelId="{2C6AEAA6-F014-4D4B-8013-AE48BCED3571}" type="pres">
      <dgm:prSet presAssocID="{E03BA5A6-499E-C044-BEAE-A75B879E24BE}" presName="space" presStyleCnt="0"/>
      <dgm:spPr/>
    </dgm:pt>
    <dgm:pt modelId="{AD9FB0BB-2AC5-FE4F-B62E-0DC794136597}" type="pres">
      <dgm:prSet presAssocID="{3F49C667-B85E-C240-A747-5D070035FC10}" presName="Name5" presStyleLbl="vennNode1" presStyleIdx="4" presStyleCnt="5" custLinFactNeighborX="-3018" custLinFactNeighborY="6036">
        <dgm:presLayoutVars>
          <dgm:bulletEnabled val="1"/>
        </dgm:presLayoutVars>
      </dgm:prSet>
      <dgm:spPr/>
    </dgm:pt>
  </dgm:ptLst>
  <dgm:cxnLst>
    <dgm:cxn modelId="{5F9BA502-7005-B243-83D6-EFE9FD498FC8}" type="presOf" srcId="{3F49C667-B85E-C240-A747-5D070035FC10}" destId="{AD9FB0BB-2AC5-FE4F-B62E-0DC794136597}" srcOrd="0" destOrd="0" presId="urn:microsoft.com/office/officeart/2005/8/layout/venn3"/>
    <dgm:cxn modelId="{AB7DB004-3227-EA4E-98FA-859414C44547}" type="presOf" srcId="{605CF92F-9354-3348-9298-AB58DC02C558}" destId="{D2298305-A036-F14B-B082-D147A05715E0}" srcOrd="0" destOrd="0" presId="urn:microsoft.com/office/officeart/2005/8/layout/venn3"/>
    <dgm:cxn modelId="{58701166-8865-D747-BED6-AA47E5E7132A}" type="presOf" srcId="{C90EE767-7B74-C74B-8EDE-6344AC9E425A}" destId="{47A340C8-1DD6-8F48-91FB-1CC669A8F978}" srcOrd="0" destOrd="0" presId="urn:microsoft.com/office/officeart/2005/8/layout/venn3"/>
    <dgm:cxn modelId="{D9F75B9D-7C36-E54D-9A50-36316B84932A}" type="presOf" srcId="{D238B939-9688-D341-9638-62312EF49293}" destId="{C82A728D-C6AE-6445-BB73-4AA93D5723CB}" srcOrd="0" destOrd="0" presId="urn:microsoft.com/office/officeart/2005/8/layout/venn3"/>
    <dgm:cxn modelId="{2981A0B4-DCF3-0C46-8A4C-B3FFA4FB8DE0}" srcId="{C90EE767-7B74-C74B-8EDE-6344AC9E425A}" destId="{D238B939-9688-D341-9638-62312EF49293}" srcOrd="0" destOrd="0" parTransId="{B879DCD4-4E75-B744-BA8F-7F12B4FA97A9}" sibTransId="{46A5C287-2EA6-9D42-8A4F-7F6C27A9F339}"/>
    <dgm:cxn modelId="{60519EB5-0FB5-2F41-B93C-D37A66EA38DB}" srcId="{C90EE767-7B74-C74B-8EDE-6344AC9E425A}" destId="{5E03F840-6D8A-7849-97F4-DB4FE9B6D346}" srcOrd="2" destOrd="0" parTransId="{614195B5-432B-E246-8988-43EB79305093}" sibTransId="{F4A61C75-2358-9542-807A-77C5AC003589}"/>
    <dgm:cxn modelId="{09F340BF-BFF1-DD47-A16F-50E3DCAAFD02}" type="presOf" srcId="{5E03F840-6D8A-7849-97F4-DB4FE9B6D346}" destId="{6FC1954F-D408-5248-9468-E46A618D6DD6}" srcOrd="0" destOrd="0" presId="urn:microsoft.com/office/officeart/2005/8/layout/venn3"/>
    <dgm:cxn modelId="{E416BAC9-EFC3-C34C-A938-E84136C3888A}" type="presOf" srcId="{42E421DF-84DD-EE40-AF93-BE1F12737D92}" destId="{75B3E335-FAE4-C746-AA1D-5B6E0367DBA2}" srcOrd="0" destOrd="0" presId="urn:microsoft.com/office/officeart/2005/8/layout/venn3"/>
    <dgm:cxn modelId="{243315E7-C0F5-DC4E-8FED-B6B131F0F5E9}" srcId="{C90EE767-7B74-C74B-8EDE-6344AC9E425A}" destId="{605CF92F-9354-3348-9298-AB58DC02C558}" srcOrd="3" destOrd="0" parTransId="{D32BCB23-8C26-884B-B8D0-E8CF5F2511C6}" sibTransId="{E03BA5A6-499E-C044-BEAE-A75B879E24BE}"/>
    <dgm:cxn modelId="{0E41DAF6-BEAD-C746-8FB4-364AA0296D39}" srcId="{C90EE767-7B74-C74B-8EDE-6344AC9E425A}" destId="{3F49C667-B85E-C240-A747-5D070035FC10}" srcOrd="4" destOrd="0" parTransId="{469BBAC0-4253-5344-B9F1-B73BD63CCFD3}" sibTransId="{DC168D11-CB0C-A442-ABA8-0502C045A08F}"/>
    <dgm:cxn modelId="{F358C0FA-A627-2B48-8B66-A1053EAAC968}" srcId="{C90EE767-7B74-C74B-8EDE-6344AC9E425A}" destId="{42E421DF-84DD-EE40-AF93-BE1F12737D92}" srcOrd="1" destOrd="0" parTransId="{0F9BACA4-86E5-3448-BFA0-7E529CA9865A}" sibTransId="{ED046259-88D4-C14E-BE2E-E1493B57C828}"/>
    <dgm:cxn modelId="{04FE949F-DDB0-DC47-AF19-4CE6D7B2E812}" type="presParOf" srcId="{47A340C8-1DD6-8F48-91FB-1CC669A8F978}" destId="{C82A728D-C6AE-6445-BB73-4AA93D5723CB}" srcOrd="0" destOrd="0" presId="urn:microsoft.com/office/officeart/2005/8/layout/venn3"/>
    <dgm:cxn modelId="{B050D331-18BD-2248-872E-6AEC9E6EBCD4}" type="presParOf" srcId="{47A340C8-1DD6-8F48-91FB-1CC669A8F978}" destId="{E7FED3B9-97B1-CC40-8D01-74528F31D211}" srcOrd="1" destOrd="0" presId="urn:microsoft.com/office/officeart/2005/8/layout/venn3"/>
    <dgm:cxn modelId="{FFC95C1D-A145-DD41-9EE2-C6D0612DF958}" type="presParOf" srcId="{47A340C8-1DD6-8F48-91FB-1CC669A8F978}" destId="{75B3E335-FAE4-C746-AA1D-5B6E0367DBA2}" srcOrd="2" destOrd="0" presId="urn:microsoft.com/office/officeart/2005/8/layout/venn3"/>
    <dgm:cxn modelId="{5984D4C8-487A-BB4E-BAAC-A84032C45441}" type="presParOf" srcId="{47A340C8-1DD6-8F48-91FB-1CC669A8F978}" destId="{B48D4372-6F6C-0C46-A72A-4DD4C7DE3AD3}" srcOrd="3" destOrd="0" presId="urn:microsoft.com/office/officeart/2005/8/layout/venn3"/>
    <dgm:cxn modelId="{F95C63E3-81F5-F249-B609-243D91D038FE}" type="presParOf" srcId="{47A340C8-1DD6-8F48-91FB-1CC669A8F978}" destId="{6FC1954F-D408-5248-9468-E46A618D6DD6}" srcOrd="4" destOrd="0" presId="urn:microsoft.com/office/officeart/2005/8/layout/venn3"/>
    <dgm:cxn modelId="{A0C87730-9071-874F-9BA2-655146A02B88}" type="presParOf" srcId="{47A340C8-1DD6-8F48-91FB-1CC669A8F978}" destId="{51B25153-DBD0-0445-9717-D1510BB39664}" srcOrd="5" destOrd="0" presId="urn:microsoft.com/office/officeart/2005/8/layout/venn3"/>
    <dgm:cxn modelId="{3A45D340-2CB6-8344-A215-1F957C9B53F5}" type="presParOf" srcId="{47A340C8-1DD6-8F48-91FB-1CC669A8F978}" destId="{D2298305-A036-F14B-B082-D147A05715E0}" srcOrd="6" destOrd="0" presId="urn:microsoft.com/office/officeart/2005/8/layout/venn3"/>
    <dgm:cxn modelId="{C31109A2-A737-A343-87B2-D5D40A09637B}" type="presParOf" srcId="{47A340C8-1DD6-8F48-91FB-1CC669A8F978}" destId="{2C6AEAA6-F014-4D4B-8013-AE48BCED3571}" srcOrd="7" destOrd="0" presId="urn:microsoft.com/office/officeart/2005/8/layout/venn3"/>
    <dgm:cxn modelId="{90E3121A-F4BF-5B4F-8225-90461971AC8B}" type="presParOf" srcId="{47A340C8-1DD6-8F48-91FB-1CC669A8F978}" destId="{AD9FB0BB-2AC5-FE4F-B62E-0DC794136597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2A728D-C6AE-6445-BB73-4AA93D5723CB}">
      <dsp:nvSpPr>
        <dsp:cNvPr id="0" name=""/>
        <dsp:cNvSpPr/>
      </dsp:nvSpPr>
      <dsp:spPr>
        <a:xfrm>
          <a:off x="540" y="264889"/>
          <a:ext cx="1054396" cy="10543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58027" tIns="8890" rIns="58027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700" b="0" i="0" u="none" strike="noStrike" kern="120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Analiza podwójnej istotności i oczekiwań interesariuszy</a:t>
          </a:r>
          <a:endParaRPr lang="pl-PL" sz="700" kern="1200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sp:txBody>
      <dsp:txXfrm>
        <a:off x="154953" y="419302"/>
        <a:ext cx="745570" cy="745570"/>
      </dsp:txXfrm>
    </dsp:sp>
    <dsp:sp modelId="{75B3E335-FAE4-C746-AA1D-5B6E0367DBA2}">
      <dsp:nvSpPr>
        <dsp:cNvPr id="0" name=""/>
        <dsp:cNvSpPr/>
      </dsp:nvSpPr>
      <dsp:spPr>
        <a:xfrm>
          <a:off x="844057" y="264889"/>
          <a:ext cx="1054396" cy="10543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58027" tIns="8890" rIns="58027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700" b="0" i="0" u="none" strike="noStrike" kern="120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Obliczenie śladu węglowego</a:t>
          </a:r>
          <a:endParaRPr lang="pl-PL" sz="700" kern="1200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sp:txBody>
      <dsp:txXfrm>
        <a:off x="998470" y="419302"/>
        <a:ext cx="745570" cy="745570"/>
      </dsp:txXfrm>
    </dsp:sp>
    <dsp:sp modelId="{6FC1954F-D408-5248-9468-E46A618D6DD6}">
      <dsp:nvSpPr>
        <dsp:cNvPr id="0" name=""/>
        <dsp:cNvSpPr/>
      </dsp:nvSpPr>
      <dsp:spPr>
        <a:xfrm>
          <a:off x="1687574" y="264889"/>
          <a:ext cx="1054396" cy="10543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58027" tIns="8890" rIns="58027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700" b="0" i="0" u="none" strike="noStrike" kern="120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Benchmarki istotnych wskaźników</a:t>
          </a:r>
          <a:endParaRPr lang="pl-PL" sz="700" kern="1200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sp:txBody>
      <dsp:txXfrm>
        <a:off x="1841987" y="419302"/>
        <a:ext cx="745570" cy="745570"/>
      </dsp:txXfrm>
    </dsp:sp>
    <dsp:sp modelId="{D2298305-A036-F14B-B082-D147A05715E0}">
      <dsp:nvSpPr>
        <dsp:cNvPr id="0" name=""/>
        <dsp:cNvSpPr/>
      </dsp:nvSpPr>
      <dsp:spPr>
        <a:xfrm>
          <a:off x="2531091" y="264889"/>
          <a:ext cx="1054396" cy="10543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58027" tIns="8890" rIns="58027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700" b="0" i="0" u="none" strike="noStrike" kern="1200" dirty="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strategia klimatyczna -  </a:t>
          </a:r>
          <a:r>
            <a:rPr lang="pl-PL" sz="700" kern="1200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łagodzenie zmian klimatu, adaptacja do zmian klimatu</a:t>
          </a:r>
        </a:p>
      </dsp:txBody>
      <dsp:txXfrm>
        <a:off x="2685504" y="419302"/>
        <a:ext cx="745570" cy="745570"/>
      </dsp:txXfrm>
    </dsp:sp>
    <dsp:sp modelId="{AD9FB0BB-2AC5-FE4F-B62E-0DC794136597}">
      <dsp:nvSpPr>
        <dsp:cNvPr id="0" name=""/>
        <dsp:cNvSpPr/>
      </dsp:nvSpPr>
      <dsp:spPr>
        <a:xfrm>
          <a:off x="3368243" y="328533"/>
          <a:ext cx="1054396" cy="10543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58027" tIns="8890" rIns="58027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700" b="0" i="0" u="none" strike="noStrike" kern="1200" dirty="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strategia ESG</a:t>
          </a:r>
          <a:endParaRPr lang="pl-PL" sz="700" kern="1200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sp:txBody>
      <dsp:txXfrm>
        <a:off x="3522656" y="482946"/>
        <a:ext cx="745570" cy="745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A7C3D288-B6B2-48F6-95C1-FFCD3BEC9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45A159DC-1C70-4FF9-BAA5-7E459933B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C3DC9E8E-237A-4912-9476-249E6B633DD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13C596B-CC0B-4E5C-A786-F539EA05589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5AA5495-FD8C-42E7-8925-58936A1EA9D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1EBCD76-B827-4E56-AF13-E9303D2F7A8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FF240C1-CFA3-4E54-8A4F-C04B095C119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72AEDBC6-FF1B-4BF2-92DB-E98F616B42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1497AD0-B9C8-4B1F-8A3E-A604A488C35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>
            <a:extLst>
              <a:ext uri="{FF2B5EF4-FFF2-40B4-BE49-F238E27FC236}">
                <a16:creationId xmlns:a16="http://schemas.microsoft.com/office/drawing/2014/main" id="{060C1FC2-E109-46C8-B588-38F137367F6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0BACE18-0893-4208-B87C-9AA5FFE84A0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pl-PL" altLang="pl-PL" sz="1400"/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2B5205B1-0D52-4616-A6F6-F8095C1401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Text Box 2">
            <a:extLst>
              <a:ext uri="{FF2B5EF4-FFF2-40B4-BE49-F238E27FC236}">
                <a16:creationId xmlns:a16="http://schemas.microsoft.com/office/drawing/2014/main" id="{6BE232A2-6F8C-4D7C-AACA-3B569FB6B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>
            <a:extLst>
              <a:ext uri="{FF2B5EF4-FFF2-40B4-BE49-F238E27FC236}">
                <a16:creationId xmlns:a16="http://schemas.microsoft.com/office/drawing/2014/main" id="{E6F508AC-C451-4E3A-A705-D28DC2DB6B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6DBA813-599F-4AE3-937B-88189609930E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pl-PL" altLang="pl-PL" sz="14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030AB858-44B9-4933-9E99-0EBFFC91C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E615919B-41F7-4CC4-94B9-20A9CDD0F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Symbol zastępczy notatek 1">
            <a:extLst>
              <a:ext uri="{FF2B5EF4-FFF2-40B4-BE49-F238E27FC236}">
                <a16:creationId xmlns:a16="http://schemas.microsoft.com/office/drawing/2014/main" id="{F4B9786A-8034-68DD-446F-591382F6C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pl-PL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>
            <a:extLst>
              <a:ext uri="{FF2B5EF4-FFF2-40B4-BE49-F238E27FC236}">
                <a16:creationId xmlns:a16="http://schemas.microsoft.com/office/drawing/2014/main" id="{1981307C-2F11-4284-A49E-639DBC2E3E5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418F30-FB20-4896-8250-C966BDAB2C8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pl-PL" altLang="pl-PL" sz="14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5FADEDEF-5480-42E6-8D07-AF64739EB1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E5ACAF9B-3EEA-4FA5-B306-3B70D13F1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>
            <a:extLst>
              <a:ext uri="{FF2B5EF4-FFF2-40B4-BE49-F238E27FC236}">
                <a16:creationId xmlns:a16="http://schemas.microsoft.com/office/drawing/2014/main" id="{67D3248A-04C1-469A-801F-BA01CA5C2F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9B8F3E-CB6B-4E53-B0E7-AFDDC2C6D2B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pl-PL" altLang="pl-PL" sz="1400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CABD13D9-BF9A-4464-BFF5-E074715AE4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13A82CBE-3705-4FEC-90EA-77C143965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39ED4F33-10EB-4790-B689-ECD73F7A3D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D581127-7CAF-4C96-A06E-A76B160D45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pl-PL" altLang="pl-PL" sz="14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B3AE4273-376D-42C5-8E16-C0A9CE2B4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B6FC5D91-07B4-4F68-8247-EFCA89A0B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638C35C2-3574-422E-B21F-18DDF06E22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962AAA-4DF9-4348-AF8E-4B3CC97AB82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pl-PL" altLang="pl-PL" sz="1400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7AD8F4AC-9DEE-4756-A471-3FD61979C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682567E7-49F4-4B91-92E0-694812987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>
            <a:extLst>
              <a:ext uri="{FF2B5EF4-FFF2-40B4-BE49-F238E27FC236}">
                <a16:creationId xmlns:a16="http://schemas.microsoft.com/office/drawing/2014/main" id="{16A73CFC-F9D0-4A1B-AF43-8903432638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4C9453-C054-4756-95BC-B9036AF9DF9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pl-PL" altLang="pl-PL" sz="1400"/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EA02AD6F-4A46-4903-824A-8838747BD8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313C3F9E-96CF-4081-AD42-5A08245B0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>
            <a:extLst>
              <a:ext uri="{FF2B5EF4-FFF2-40B4-BE49-F238E27FC236}">
                <a16:creationId xmlns:a16="http://schemas.microsoft.com/office/drawing/2014/main" id="{7EE97A65-BC20-4FA0-B2C4-A410DAD0F6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FD3AB8-DC6B-4749-B833-B9BB0CC4E9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pl-PL" altLang="pl-PL" sz="1400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055D0FFE-3D87-4330-8686-23F943D5F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Text Box 2">
            <a:extLst>
              <a:ext uri="{FF2B5EF4-FFF2-40B4-BE49-F238E27FC236}">
                <a16:creationId xmlns:a16="http://schemas.microsoft.com/office/drawing/2014/main" id="{5E9C6C23-5140-4CB1-A191-44B1F43D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>
            <a:extLst>
              <a:ext uri="{FF2B5EF4-FFF2-40B4-BE49-F238E27FC236}">
                <a16:creationId xmlns:a16="http://schemas.microsoft.com/office/drawing/2014/main" id="{0BC2AC48-9E31-4C35-8B7F-2B3E246D254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F4B39E-144F-49D4-A178-9982E96AF7BC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pl-PL" altLang="pl-PL" sz="1400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901D4DCB-9D9F-4089-852F-B27C828B8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12AD6EDA-0CDD-4A52-AD69-2F6D56315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7893" name="Symbol zastępczy notatek 1">
            <a:extLst>
              <a:ext uri="{FF2B5EF4-FFF2-40B4-BE49-F238E27FC236}">
                <a16:creationId xmlns:a16="http://schemas.microsoft.com/office/drawing/2014/main" id="{A7BC3021-73C8-49DE-823B-B47149DB2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>
            <a:extLst>
              <a:ext uri="{FF2B5EF4-FFF2-40B4-BE49-F238E27FC236}">
                <a16:creationId xmlns:a16="http://schemas.microsoft.com/office/drawing/2014/main" id="{027CB7DA-35B7-45F5-89B6-C1CE7606E66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9F579E-30AF-4A13-B009-F8055B9AF36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pl-PL" altLang="pl-PL" sz="1400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5BF7EA2E-8E37-483E-BBD3-2D2776473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C8ABADE7-4F6E-48A9-B610-E733472A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>
            <a:extLst>
              <a:ext uri="{FF2B5EF4-FFF2-40B4-BE49-F238E27FC236}">
                <a16:creationId xmlns:a16="http://schemas.microsoft.com/office/drawing/2014/main" id="{BC10E74B-A0BF-4C2D-B112-4C9CACADDB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16FA8F3-8932-450F-9879-A6135BA23212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pl-PL" altLang="pl-PL" sz="1400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D7E4A74-395C-4D0C-B0A0-B41F5B9439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61C874DD-C36E-4457-B4FD-DE10CD9E7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EBD53441-8F69-49F7-8231-44C15B23B10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5B0722-4112-4B71-82A5-5725E52CDFF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pl-PL" altLang="pl-PL" sz="1400"/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F4512AAF-6932-44A3-B7CB-A9C386608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165BF2BC-FE42-45E2-9E09-FF82057C5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>
            <a:extLst>
              <a:ext uri="{FF2B5EF4-FFF2-40B4-BE49-F238E27FC236}">
                <a16:creationId xmlns:a16="http://schemas.microsoft.com/office/drawing/2014/main" id="{E86C7F28-55B2-48E6-80E1-FDE3422BA1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DE17721-7ABE-4F58-AA9E-6E94B49B159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pl-PL" altLang="pl-PL" sz="1400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D3E32C42-A024-4324-B575-5C48FA1779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EC349CEE-653D-4B3A-987B-9814B3288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>
            <a:extLst>
              <a:ext uri="{FF2B5EF4-FFF2-40B4-BE49-F238E27FC236}">
                <a16:creationId xmlns:a16="http://schemas.microsoft.com/office/drawing/2014/main" id="{960F562A-B3B9-48FA-A252-1E6C7F5D3F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B421785-EACC-4D13-A489-D44AC8D72D2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pl-PL" altLang="pl-PL" sz="14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84434515-54DB-4877-9494-0EEC1C7F0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C038D88F-6DCF-4AE6-B021-B52F2135E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682A791-6F06-49FA-A3CB-ED48AD3D4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>
            <a:extLst>
              <a:ext uri="{FF2B5EF4-FFF2-40B4-BE49-F238E27FC236}">
                <a16:creationId xmlns:a16="http://schemas.microsoft.com/office/drawing/2014/main" id="{334056CA-37E1-4C48-B6B2-82D33AE9AC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40B773-2709-469E-BCD2-AD0DCB172248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pl-PL" altLang="pl-PL" sz="1400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D4E7D7B0-9BDE-4295-B1BC-61F8AD4EFE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26EF5823-6A08-455B-A731-E9D7267BB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>
            <a:extLst>
              <a:ext uri="{FF2B5EF4-FFF2-40B4-BE49-F238E27FC236}">
                <a16:creationId xmlns:a16="http://schemas.microsoft.com/office/drawing/2014/main" id="{E0F8732C-EFFE-4D24-AC4E-66C685B85B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63D81A2-2D41-43B4-91C9-2EDAA72FE3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pl-PL" altLang="pl-PL" sz="1400"/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6640E8F3-C379-44D9-B232-F29F72DA85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923E6DCE-492B-4F85-B072-A64F3A1DF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>
            <a:extLst>
              <a:ext uri="{FF2B5EF4-FFF2-40B4-BE49-F238E27FC236}">
                <a16:creationId xmlns:a16="http://schemas.microsoft.com/office/drawing/2014/main" id="{23EF302D-C2D2-4B0A-A011-B33DF832F7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11CF32-A198-4B8F-B535-720EFDCB00C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pl-PL" altLang="pl-PL" sz="1400"/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5E6E75C8-95F9-4BAD-BFB9-CDF7CC75D7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A23D6D47-B5A8-492F-B3FC-D7FCA31EA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>
            <a:extLst>
              <a:ext uri="{FF2B5EF4-FFF2-40B4-BE49-F238E27FC236}">
                <a16:creationId xmlns:a16="http://schemas.microsoft.com/office/drawing/2014/main" id="{CBCBAC02-53A6-4C45-9D65-AFAE5017FF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7D6BB9-B35A-4CF3-B6C7-C82C2709955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pl-PL" altLang="pl-PL" sz="1400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85CA1FB1-A9AF-4F5F-8544-AF4821E4B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1E23731D-D6D2-419F-A614-60346A29D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4277" name="Symbol zastępczy notatek 1">
            <a:extLst>
              <a:ext uri="{FF2B5EF4-FFF2-40B4-BE49-F238E27FC236}">
                <a16:creationId xmlns:a16="http://schemas.microsoft.com/office/drawing/2014/main" id="{C54E71F1-5A40-484D-997C-7A2B9EC34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B09E15C1-DE4A-46F2-8573-81A9B805DF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3B42A77-4ACB-4055-BBBE-2148873EC76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pl-PL" altLang="pl-PL" sz="14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7F81C852-3C69-4048-895F-F64607F8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32D03539-DAB2-4388-975E-EC218518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>
            <a:extLst>
              <a:ext uri="{FF2B5EF4-FFF2-40B4-BE49-F238E27FC236}">
                <a16:creationId xmlns:a16="http://schemas.microsoft.com/office/drawing/2014/main" id="{EE196F23-8CF2-4B90-BE16-E15FA2C65F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EE6BC5-F688-409B-9BDD-B93BE86B414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pl-PL" altLang="pl-PL" sz="1400"/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0B6578BD-B935-4136-AF39-7A5D60D839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E0E4FF48-AE1C-4C87-8678-3A4825365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8405150-77EF-4553-B713-2A16B7E3A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>
            <a:extLst>
              <a:ext uri="{FF2B5EF4-FFF2-40B4-BE49-F238E27FC236}">
                <a16:creationId xmlns:a16="http://schemas.microsoft.com/office/drawing/2014/main" id="{FAAF69FB-24E5-43EC-940F-E4CE2019DF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748CF6-F5B4-4B31-8A08-4EAAD9F7EF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pl-PL" altLang="pl-PL" sz="1400"/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BE167DE3-0710-43B1-982D-759EE93F1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F4D29997-4734-4E86-8160-BBF05EFA7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85CFF2F9-97A9-4A6C-B1B5-CABAC7807D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C0691B-2B28-4866-8DB0-CF6BB62E19D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pl-PL" altLang="pl-PL" sz="14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836B1989-3462-42E1-BC8C-15082A246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36052795-BE6D-4DF0-9B07-46E2B128A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>
            <a:extLst>
              <a:ext uri="{FF2B5EF4-FFF2-40B4-BE49-F238E27FC236}">
                <a16:creationId xmlns:a16="http://schemas.microsoft.com/office/drawing/2014/main" id="{935BEA1E-6E2E-4CF9-99BE-FC227F3904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AA9895F-A614-497A-B8E5-F6ADF8486B9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pl-PL" altLang="pl-PL" sz="1400"/>
          </a:p>
        </p:txBody>
      </p:sp>
      <p:sp>
        <p:nvSpPr>
          <p:cNvPr id="9219" name="Rectangle 1">
            <a:extLst>
              <a:ext uri="{FF2B5EF4-FFF2-40B4-BE49-F238E27FC236}">
                <a16:creationId xmlns:a16="http://schemas.microsoft.com/office/drawing/2014/main" id="{3CD411D5-DCEC-4E3E-B120-50A1C4D6F2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61E2FB93-E0CA-432D-A136-1FBB92A13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>
            <a:extLst>
              <a:ext uri="{FF2B5EF4-FFF2-40B4-BE49-F238E27FC236}">
                <a16:creationId xmlns:a16="http://schemas.microsoft.com/office/drawing/2014/main" id="{12614F4D-A869-490C-8141-D8534FEECB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AF0E5D-E77A-4983-8F58-40FE2DD830A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pl-PL" altLang="pl-PL" sz="1400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DD34B6D2-53B9-4437-83AC-58C6B01ABA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0C036A1F-075E-4916-9365-0D57CD28A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A096E8B4-27AB-49C2-A05A-F4B1890B1C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B5E298-FFC3-4F85-9781-A78721B1F5DB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pl-PL" altLang="pl-PL" sz="14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A023039F-F018-42E9-8E56-9C35A6F5A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986DF336-5CBC-4C67-A09B-F21EB497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85CFF2F9-97A9-4A6C-B1B5-CABAC7807D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C0691B-2B28-4866-8DB0-CF6BB62E19D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pl-PL" altLang="pl-PL" sz="14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836B1989-3462-42E1-BC8C-15082A246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36052795-BE6D-4DF0-9B07-46E2B128A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258052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B09E15C1-DE4A-46F2-8573-81A9B805DF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3B42A77-4ACB-4055-BBBE-2148873EC76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pl-PL" altLang="pl-PL" sz="14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7F81C852-3C69-4048-895F-F64607F8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32D03539-DAB2-4388-975E-EC218518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644635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A096E8B4-27AB-49C2-A05A-F4B1890B1C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B5E298-FFC3-4F85-9781-A78721B1F5DB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pl-PL" altLang="pl-PL" sz="14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A023039F-F018-42E9-8E56-9C35A6F5A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986DF336-5CBC-4C67-A09B-F21EB497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779739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>
            <a:extLst>
              <a:ext uri="{FF2B5EF4-FFF2-40B4-BE49-F238E27FC236}">
                <a16:creationId xmlns:a16="http://schemas.microsoft.com/office/drawing/2014/main" id="{37E28CEF-EB5A-42A3-A9A6-784C91B006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27ECD5-4A95-4690-9236-E9D787F0A23D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pl-PL" altLang="pl-PL" sz="1400"/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47E3A985-7E78-42D5-945E-95606934D3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C975FB98-7BE0-496A-B565-47B686E5D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>
            <a:extLst>
              <a:ext uri="{FF2B5EF4-FFF2-40B4-BE49-F238E27FC236}">
                <a16:creationId xmlns:a16="http://schemas.microsoft.com/office/drawing/2014/main" id="{80A7DDB9-A6DC-4936-B4BC-EE6EED3285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C2533E-2A6D-4C29-BBCE-56BEC628329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pl-PL" altLang="pl-PL" sz="1400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FE54E69A-9A1C-4A58-A13E-3891F819C9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B15216C1-6161-432C-84E5-9C5010E16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>
            <a:extLst>
              <a:ext uri="{FF2B5EF4-FFF2-40B4-BE49-F238E27FC236}">
                <a16:creationId xmlns:a16="http://schemas.microsoft.com/office/drawing/2014/main" id="{2130180C-06D5-41D5-AA6C-CB7F5B1EC1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A4C456-9F9A-4654-8123-46E4FAB0F6F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pl-PL" altLang="pl-PL" sz="1400"/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AB553D82-F790-45FD-AE50-52712F59C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Text Box 2">
            <a:extLst>
              <a:ext uri="{FF2B5EF4-FFF2-40B4-BE49-F238E27FC236}">
                <a16:creationId xmlns:a16="http://schemas.microsoft.com/office/drawing/2014/main" id="{BCB3AABF-CCA1-47DF-9135-C507D2F6C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>
            <a:extLst>
              <a:ext uri="{FF2B5EF4-FFF2-40B4-BE49-F238E27FC236}">
                <a16:creationId xmlns:a16="http://schemas.microsoft.com/office/drawing/2014/main" id="{2A0C122D-36D2-4687-A2FF-7A87375F22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8DF0C6B-D7CF-44BC-B521-2CFA439500B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pl-PL" altLang="pl-PL" sz="14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2E49535E-40EC-4B16-80E7-5ACE96BE95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7CD6CEAB-D6E1-46DB-B9EF-F60EC806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>
            <a:extLst>
              <a:ext uri="{FF2B5EF4-FFF2-40B4-BE49-F238E27FC236}">
                <a16:creationId xmlns:a16="http://schemas.microsoft.com/office/drawing/2014/main" id="{71E591BE-861F-4BE9-9E75-4F5BF03159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737A16C-F682-41CB-B3E1-AE66A9B69C4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pl-PL" altLang="pl-PL" sz="1400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53DA0878-D6FC-4C34-91BE-7B91E7696A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F5DD88D9-BB42-4B52-9DCB-3A8A00AC2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>
            <a:extLst>
              <a:ext uri="{FF2B5EF4-FFF2-40B4-BE49-F238E27FC236}">
                <a16:creationId xmlns:a16="http://schemas.microsoft.com/office/drawing/2014/main" id="{399DFB6A-7AB7-4CB9-A068-036DD40DFB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98BE229-9D4C-440A-9C08-BFF71E9A16C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pl-PL" altLang="pl-PL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C6807CC0-0D1D-4C0E-820B-9082AFB54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4088746D-409D-4235-99E0-78B02E02A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>
            <a:extLst>
              <a:ext uri="{FF2B5EF4-FFF2-40B4-BE49-F238E27FC236}">
                <a16:creationId xmlns:a16="http://schemas.microsoft.com/office/drawing/2014/main" id="{067DE5AD-7295-433A-84A2-59C8D81C91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A80306E-E05F-45E2-A38D-FEF8E7936EEF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pl-PL" altLang="pl-PL" sz="14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7C9FB5DF-52C1-48C8-BA86-E9E1FF2ED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6BB0958B-77F3-40E4-B37F-152D8B707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416710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9745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303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6625" cy="5303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38342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4838" cy="11398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92226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36BF4B4-DED8-4508-8E18-0765F189917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937F-B6CA-4946-AFE4-8C6808AB306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41956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752A9A1-4098-41D4-9B5E-B9E6F5077E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564DB-E7D4-49DC-BDB7-31AD3BD237A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7197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2A6234-0965-496D-95C2-153719EDF6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31698-4D86-45F4-B243-DE6DA8E5D13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30392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FD705D-CF83-425F-85B7-64BA0E6712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FF050-2450-4805-B2A0-ACF1BF4FEEB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20721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5129D03-EAD7-40F2-A783-A46E9E8CE49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6BDCA-0B2E-41BE-B0C3-CEF0F1C330B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53945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F75C603-2B6F-410D-AC4E-AF3E021C872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9952F-F7EC-4FED-900F-0B5AC2715CC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05980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1F1562-52A0-491B-ACAC-FD03DB6E3D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6C2CD-BEE1-4576-9338-8C26A6686B2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991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8736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15F2328-5257-409B-AC93-8F42A29C59D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5897D-80D8-498D-8F0E-D3C4188B833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15353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93DD413-5A09-449B-AFB6-53832261289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CAD50-023F-4348-BEA7-C179C05599B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0656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ED1BCD7-95E3-4503-A943-B3BB95C903A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90178-2335-4E50-A70E-B1542D73DF2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62468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E8CA91-D073-4827-BF18-D8BCC1F007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87625-9EC1-4397-88AD-761CD0211A9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07875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8468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5665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6156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92314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84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2582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3468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012DD4A2-9FD6-489B-95B5-0DDBE6B2E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48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0C75021-52B2-49F4-B6D6-7433DDDBB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E0EDBC89-6920-4652-9CF0-D02DCDD0D9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428038" y="6415088"/>
            <a:ext cx="257175" cy="246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1200">
                <a:solidFill>
                  <a:srgbClr val="888888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9C1D8C-0531-4A50-9CA8-A42D8DAEFAF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D8EF9577-1545-4494-A9FD-AE6CDB4C2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3303E614-BF73-48D2-89A6-62D932892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Calibri" panose="020F0502020204030204" pitchFamily="34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obarto.pl/files/raporty/raporty_biezace/2020/RB_3_2020_zmiana%20strategii.pdf" TargetMode="External"/><Relationship Id="rId5" Type="http://schemas.openxmlformats.org/officeDocument/2006/relationships/hyperlink" Target="http://gobarto.pl/files/raporty/raporty_biezace/2019/Raport%20B%204_19_%20przyj%C4%99cie%20strategii.pdf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C2790994-0439-4EF1-9E67-0DCA3DC28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897DDBCE-1FC2-4DE1-B01C-7E73EE0B7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043613"/>
            <a:ext cx="2867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chemeClr val="bg1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B1E64337-47DF-4DC0-87D4-D31E33238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713" y="5246688"/>
            <a:ext cx="5108575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WYNIKI FINANSOWE ZA OKRES I-XII 2023 ROKU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1C0DF20E-F6D3-4B62-98DE-EE9CCB01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248126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id="{1A9937A7-3328-4325-B0B7-9DCA8BFC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1588"/>
            <a:ext cx="258445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F17A166F-3E2F-4248-B390-C788EC10D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0416" y="119063"/>
            <a:ext cx="2478088" cy="59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</a:pPr>
            <a:r>
              <a:rPr lang="pl-PL" altLang="pl-PL" sz="15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 grudniu 2023 r. odnotowano dalszy sezonowy spadek podaży zbóż do skupu. W miesiącu tym krajowi producenci dostarczyli do skupu 457 tys. ton zbóż podstawowych z mieszankami, o 20% mniej niż w poprzednim miesiącu, ale o 11% więcej niż przed rokiem. W strukturze skupu pszenica stanowiła 75% (342 tys. ton), jęczmień – 8% (35,5 tys. ton), a żyto – 7,5% (34 tys. ton).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5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5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Prognozy USDA wskazują, że produkcja zbóż paszowych w roku gospodarczym 2023/2024 wzrośnie o ok. 5%, do 1 513 mln ton. Wzrost zbiorów będzie dotyczył m.in. kukurydzy (o 6%, do 1 222 mln ton). Zbiory pozostałych zbóż mogą być wyższe niż w sezonie 2022/2023. Zbiory kukurydzy u jej największych producentów i eksporterów wzrosną m.in. W Argentynie (o 64% do 54 mln ton) oraz w USA (o 12%, do 389 mln ton), natomiast obniżą się m.in. w Brazylii (o 3%, do 129 mln ton) i w Ukrainie (o 7%, do 256 mln ton). W Chinach produkcja kukurydzy, może wzrosnąć o 1%, do 280 mln ton. Pomimo dużych zasobów, podaż ziarna na eksport z krajów WNP może zostać ograniczona ze względu na trwający konflikt zbrojny pomiędzy Rosją a Ukrainą.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5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5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Komisji Europejskiej unijne zbiory zbóż w sezonie 2023/2024 r. mogą być wyższe niż przed rokiem i wynieść 281 mln ton. Wzrost produkcji wynika z przewidywanego zakłócenia w dostawach zbóż z rejonu Morza Czarnego. 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5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FEECA8B7-1ED5-4D3B-8B98-0DB4B3ECB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661988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zbóż</a:t>
            </a:r>
          </a:p>
        </p:txBody>
      </p:sp>
      <p:sp>
        <p:nvSpPr>
          <p:cNvPr id="22534" name="Line 6">
            <a:extLst>
              <a:ext uri="{FF2B5EF4-FFF2-40B4-BE49-F238E27FC236}">
                <a16:creationId xmlns:a16="http://schemas.microsoft.com/office/drawing/2014/main" id="{33EF8EDB-EE72-4ACC-A557-DDD6AE0B7A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0825" y="1268413"/>
            <a:ext cx="10207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535" name="Rectangle 8">
            <a:extLst>
              <a:ext uri="{FF2B5EF4-FFF2-40B4-BE49-F238E27FC236}">
                <a16:creationId xmlns:a16="http://schemas.microsoft.com/office/drawing/2014/main" id="{5BB78435-6BFB-444A-A898-3F48E593F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4176713"/>
            <a:ext cx="244792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2537" name="Rectangle 10">
            <a:extLst>
              <a:ext uri="{FF2B5EF4-FFF2-40B4-BE49-F238E27FC236}">
                <a16:creationId xmlns:a16="http://schemas.microsoft.com/office/drawing/2014/main" id="{B088AB01-3B68-476B-A694-83ABE660A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1907" y="6359337"/>
            <a:ext cx="26971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l-PL" altLang="pl-PL" sz="800" i="1" dirty="0">
                <a:solidFill>
                  <a:srgbClr val="FFFFFF"/>
                </a:solidFill>
                <a:latin typeface="Calibri" panose="020F0502020204030204" pitchFamily="34" charset="0"/>
              </a:rPr>
              <a:t>Źródło: O</a:t>
            </a:r>
            <a:r>
              <a:rPr lang="pl-PL" altLang="pl-PL" sz="800" dirty="0">
                <a:solidFill>
                  <a:srgbClr val="FFFFFF"/>
                </a:solidFill>
                <a:latin typeface="Calibri" panose="020F0502020204030204" pitchFamily="34" charset="0"/>
              </a:rPr>
              <a:t>pracowanie Biura Analiz i Strategii Krajowego Ośrodka Wsparcia Rolnictwa na podstawie danych GUS i prognozy Zespołu Ekspertów. Dane GUS i FAO.</a:t>
            </a:r>
          </a:p>
        </p:txBody>
      </p:sp>
      <p:sp>
        <p:nvSpPr>
          <p:cNvPr id="22538" name="Rectangle 11">
            <a:extLst>
              <a:ext uri="{FF2B5EF4-FFF2-40B4-BE49-F238E27FC236}">
                <a16:creationId xmlns:a16="http://schemas.microsoft.com/office/drawing/2014/main" id="{6FF5D22D-1722-49F7-8766-54E02D8D6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0" y="4052888"/>
            <a:ext cx="208597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6636" name="Rectangle 4">
            <a:extLst>
              <a:ext uri="{FF2B5EF4-FFF2-40B4-BE49-F238E27FC236}">
                <a16:creationId xmlns:a16="http://schemas.microsoft.com/office/drawing/2014/main" id="{0FB8E626-2A30-413F-8B84-F12D08E48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14" y="119062"/>
            <a:ext cx="2475802" cy="6738938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5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Sytuacja na globalnym rynku zbóż w sezonie 2023/2024 kształtowana jest popytem importowym, który jest wywołany zapotrzebowaniem zboża z przeznaczeniem na paszę głównie w Chinach. 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sz="15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5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Globalne zbiory pszenicy w sezonie 2023/2024 mogą ukształtować się na poziomie 797 mln ton, o 1% wyższym niż w sezonie 2022/2023. Wzrost zbiorów pszenicy spodziewany jest głównie w Argentynie (o 39% do 17,5 mln ton), Indiach (o 9% do 113,5 mln ton), USA (o 5% do 47 mln ton), UE (o 3% do 138 mln ton) i Chinach (o 2% do 140 mln ton). Mniejszych zbiorów pszenicy można się spodziewać m.in. w Australii (o 27%, do 29 mln ton), Rosji (o 8%, do 85 mln ton) i w Ukrainie (o 19%, do 17,5 mln ton).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sz="15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5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Utrzymujący się na wysokim poziomie globalny popyt na zboża, przy mniejszych niż prognozowano zbiorach w niektórych krajach eksporterskich, powodował presję na wzrost cen ziarna na rynkach międzynarodowych, w tym również w Polsce. Według GUS w grudniu 2023 r. cena pszenicy w skupie (86,79 zł za </a:t>
            </a:r>
            <a:r>
              <a:rPr lang="pl-PL" sz="15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5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), spadła w stosunku do miesiąca poprzedniego (o 1,3%), jak i w porównaniu z analogicznym okresem poprzedniego roku (o 40,8%). W skupie za żyto płacono 63,70 zł za </a:t>
            </a:r>
            <a:r>
              <a:rPr lang="pl-PL" sz="15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5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, tj. o 0,1% niższa niż w listopadzie 2023 r. i o 44,8% mniej niż w grudniu 2022 r.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altLang="pl-PL" sz="15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pl-PL" altLang="pl-PL" sz="15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danych GUS w 2023 roku zebrano w naszym kraju łącznie 35,8 mln ton zbóż ogółem, a więc o 0,5% więcej rok do roku. Produkcja zbóż podstawowych to 26,5 mln ton, 2% mniej r/r, a rzepaku i rzepiku to 3,7 mln ton – 3% więcej r/r.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pl-PL" altLang="pl-PL" sz="15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pl-PL" altLang="pl-PL" sz="15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altLang="pl-PL" sz="1500" baseline="20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439CB-D078-8EA8-8133-E9D126DA1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29" y="2564904"/>
            <a:ext cx="3979625" cy="316835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BD7A65A6-5C33-4B94-A56D-DE92E2912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701675"/>
            <a:ext cx="789305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5AA7A1CD-5B48-47F8-8494-3E33582F3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165224"/>
            <a:ext cx="4824412" cy="238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Wieprzowina, mimo rosnącego znaczenia drobiu, jest od lat najczęściej wybieranym mięsem przez polskich konsumentów, a jej udział w bilansowym spożyciu mięsa przekracza </a:t>
            </a:r>
            <a:r>
              <a:rPr lang="pl-PL" altLang="pl-PL" sz="1800" b="1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50%.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/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Wg danych Komisji Europejskiej, w 2022 roku spożycie wieprzowiny w Polsce ukształtowało się na poziomie 39,2 kg i było mniejsze o 3,7 kg w porównaniu z analogicznym okresem 2021 roku. W stosunku do średniego spożycia w UE, które wyniosło w 2022 roku 31,9 kg   było wyższe o ok. 23%.</a:t>
            </a:r>
          </a:p>
          <a:p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danych Głównego Urzędu Statystycznego spożycie mięsa w Polsce (na osobę) wzrosło w 2022 r. do 73,4 kg, co stanowi wzrost o 2,9 kg (4,1 proc.) względem 2021 r.</a:t>
            </a:r>
            <a:b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endParaRPr lang="pl-PL" altLang="pl-PL" sz="18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Rectangle 5">
            <a:extLst>
              <a:ext uri="{FF2B5EF4-FFF2-40B4-BE49-F238E27FC236}">
                <a16:creationId xmlns:a16="http://schemas.microsoft.com/office/drawing/2014/main" id="{06E110A2-21D0-4DDC-85DB-6565FDCA2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74613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konsumenta</a:t>
            </a:r>
          </a:p>
        </p:txBody>
      </p:sp>
      <p:sp>
        <p:nvSpPr>
          <p:cNvPr id="24581" name="Line 6">
            <a:extLst>
              <a:ext uri="{FF2B5EF4-FFF2-40B4-BE49-F238E27FC236}">
                <a16:creationId xmlns:a16="http://schemas.microsoft.com/office/drawing/2014/main" id="{FA2A6E7D-937C-40F3-AF53-5A642CD0A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838" y="536575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24582" name="Object 9">
            <a:extLst>
              <a:ext uri="{FF2B5EF4-FFF2-40B4-BE49-F238E27FC236}">
                <a16:creationId xmlns:a16="http://schemas.microsoft.com/office/drawing/2014/main" id="{1AA04399-67C0-44EA-8951-41313FAC0C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35338" y="4973638"/>
          <a:ext cx="2571750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613828" imgH="1391537" progId="">
                  <p:embed/>
                </p:oleObj>
              </mc:Choice>
              <mc:Fallback>
                <p:oleObj r:id="rId4" imgW="2613828" imgH="1391537" progId="">
                  <p:embed/>
                  <p:pic>
                    <p:nvPicPr>
                      <p:cNvPr id="24582" name="Object 9">
                        <a:extLst>
                          <a:ext uri="{FF2B5EF4-FFF2-40B4-BE49-F238E27FC236}">
                            <a16:creationId xmlns:a16="http://schemas.microsoft.com/office/drawing/2014/main" id="{1AA04399-67C0-44EA-8951-41313FAC0C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338" y="4973638"/>
                        <a:ext cx="2571750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Rectangle 10">
            <a:extLst>
              <a:ext uri="{FF2B5EF4-FFF2-40B4-BE49-F238E27FC236}">
                <a16:creationId xmlns:a16="http://schemas.microsoft.com/office/drawing/2014/main" id="{7C54C0EC-E917-41BD-947C-3283D1D39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5911850"/>
            <a:ext cx="457041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800"/>
          </a:p>
        </p:txBody>
      </p:sp>
      <p:sp>
        <p:nvSpPr>
          <p:cNvPr id="24584" name="Rectangle 10">
            <a:extLst>
              <a:ext uri="{FF2B5EF4-FFF2-40B4-BE49-F238E27FC236}">
                <a16:creationId xmlns:a16="http://schemas.microsoft.com/office/drawing/2014/main" id="{A98391E0-14B4-4B81-B464-B1800A1A3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0" y="6424613"/>
            <a:ext cx="2324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GB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  </a:t>
            </a:r>
            <a:r>
              <a:rPr lang="pl-PL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Źródło:  Dane  KOWR, GUS i IERiGŻ.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B6BFB6B-879F-4B38-B5B2-F40B727B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E6E9B7FC-6D35-4E95-8071-9F9E93F7E9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5C434A8-71BF-41DB-AB09-547CAD537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476D12-42F5-D4AA-C93E-5EF4C488F3B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859123" y="3973512"/>
            <a:ext cx="5425749" cy="269584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A7D0148C-79CA-48A0-9A64-FFB031B9E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3090863"/>
            <a:ext cx="2716213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74A2D72-80A4-441E-9762-E9A35394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6630" name="Picture 7">
            <a:extLst>
              <a:ext uri="{FF2B5EF4-FFF2-40B4-BE49-F238E27FC236}">
                <a16:creationId xmlns:a16="http://schemas.microsoft.com/office/drawing/2014/main" id="{89664B82-2ACB-4DFC-8748-C25699D5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2798763"/>
            <a:ext cx="63817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5" name="Rectangle 14">
            <a:extLst>
              <a:ext uri="{FF2B5EF4-FFF2-40B4-BE49-F238E27FC236}">
                <a16:creationId xmlns:a16="http://schemas.microsoft.com/office/drawing/2014/main" id="{02BA8D23-CB4E-4D18-BD75-A2F234F7A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44624"/>
            <a:ext cx="367030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GLOBALNA PRODUKCJA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ORAZ PROGNOZA DEPARTAMENTU ROLNICTWA USA NA 2023 ROK</a:t>
            </a:r>
          </a:p>
        </p:txBody>
      </p:sp>
      <p:sp>
        <p:nvSpPr>
          <p:cNvPr id="26636" name="Rectangle 15">
            <a:extLst>
              <a:ext uri="{FF2B5EF4-FFF2-40B4-BE49-F238E27FC236}">
                <a16:creationId xmlns:a16="http://schemas.microsoft.com/office/drawing/2014/main" id="{EC5EC1B5-3659-4EFB-A893-85D44C0B7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356992"/>
            <a:ext cx="37496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GLOBALNA KONSUMPCJA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ORAZ PROGNOZA DEPARTAMENTU ROLNICTWA USA NA 2023 ROK</a:t>
            </a:r>
          </a:p>
        </p:txBody>
      </p:sp>
      <p:sp>
        <p:nvSpPr>
          <p:cNvPr id="26637" name="Text Box 16">
            <a:extLst>
              <a:ext uri="{FF2B5EF4-FFF2-40B4-BE49-F238E27FC236}">
                <a16:creationId xmlns:a16="http://schemas.microsoft.com/office/drawing/2014/main" id="{17A632FE-7298-4957-B136-2249918ED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" y="6540500"/>
            <a:ext cx="29606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Źródło: Raport „Market news for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pig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meat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” z 1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5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04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.202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1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r.</a:t>
            </a:r>
          </a:p>
        </p:txBody>
      </p:sp>
      <p:sp>
        <p:nvSpPr>
          <p:cNvPr id="26638" name="Line 6">
            <a:extLst>
              <a:ext uri="{FF2B5EF4-FFF2-40B4-BE49-F238E27FC236}">
                <a16:creationId xmlns:a16="http://schemas.microsoft.com/office/drawing/2014/main" id="{B3495321-843D-4DC4-AD23-11732AE8F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388" y="372745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07BFB58-4D48-4890-A63C-D6CA94F3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Line 5">
            <a:extLst>
              <a:ext uri="{FF2B5EF4-FFF2-40B4-BE49-F238E27FC236}">
                <a16:creationId xmlns:a16="http://schemas.microsoft.com/office/drawing/2014/main" id="{302396BD-A0E0-40AE-AEB5-360769ECED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C1775BB-0A6B-4923-A7F8-6DB0C5710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75ED66-3585-86C7-23F1-2B5BF435B0F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458403" y="395897"/>
            <a:ext cx="5073038" cy="2874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D25201-9FB8-1B8A-5D2C-ACD9E4DD199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456433" y="3729038"/>
            <a:ext cx="5073038" cy="28709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E5FDE6EA-E1CF-4846-943C-A56BD6FBA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290830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8675" name="Line 2">
            <a:extLst>
              <a:ext uri="{FF2B5EF4-FFF2-40B4-BE49-F238E27FC236}">
                <a16:creationId xmlns:a16="http://schemas.microsoft.com/office/drawing/2014/main" id="{4840C2A2-58A8-415F-A0D9-C7E522109C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088" y="3573463"/>
            <a:ext cx="1081087" cy="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E181CD0-7678-420D-A900-5A5F812C9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8680" name="Picture 7">
            <a:extLst>
              <a:ext uri="{FF2B5EF4-FFF2-40B4-BE49-F238E27FC236}">
                <a16:creationId xmlns:a16="http://schemas.microsoft.com/office/drawing/2014/main" id="{E305043C-1E42-42AF-950D-ADDEBBFF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624138"/>
            <a:ext cx="6381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1" name="Rectangle 13">
            <a:extLst>
              <a:ext uri="{FF2B5EF4-FFF2-40B4-BE49-F238E27FC236}">
                <a16:creationId xmlns:a16="http://schemas.microsoft.com/office/drawing/2014/main" id="{09B60CC9-0AF8-4F21-916A-8A5C6868C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8" y="1671638"/>
            <a:ext cx="35210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 b="1" dirty="0">
                <a:solidFill>
                  <a:srgbClr val="002060"/>
                </a:solidFill>
              </a:rPr>
              <a:t>KIERUNKI EKSPORTU WIEPRZOWINY Z UE W OKRESIE I-XI 2022 VS. I-XI 2023</a:t>
            </a:r>
          </a:p>
        </p:txBody>
      </p:sp>
      <p:sp>
        <p:nvSpPr>
          <p:cNvPr id="28682" name="Text Box 16">
            <a:extLst>
              <a:ext uri="{FF2B5EF4-FFF2-40B4-BE49-F238E27FC236}">
                <a16:creationId xmlns:a16="http://schemas.microsoft.com/office/drawing/2014/main" id="{991C96C1-AEC3-46B0-A77C-4BA72BF79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6194425"/>
            <a:ext cx="367665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000" b="1" i="1">
                <a:solidFill>
                  <a:srgbClr val="002060"/>
                </a:solidFill>
                <a:latin typeface="Calibri" panose="020F0502020204030204" pitchFamily="34" charset="0"/>
              </a:rPr>
              <a:t>Źródło: Dane Komisji Eurpejskiej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351540E7-4113-405F-9D72-8350ED27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FAE67E6-D3D4-4312-B564-C26348FEB6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76AD75D-EE61-45EC-88F5-F5F4390C7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DAEAA6-EF00-A4B0-8404-3D11FE74B63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482681" y="2325688"/>
            <a:ext cx="4547976" cy="24955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5AA4C10-510B-4974-92DF-86D0C5E8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9C605581-3E90-4908-8E62-249FD92A4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2684463"/>
            <a:ext cx="4068762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 Grupy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30724" name="Line 3">
            <a:extLst>
              <a:ext uri="{FF2B5EF4-FFF2-40B4-BE49-F238E27FC236}">
                <a16:creationId xmlns:a16="http://schemas.microsoft.com/office/drawing/2014/main" id="{662F3732-FB81-4D29-9320-42CC6A54D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42926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F8385BC-EC44-4767-B2E9-F3E14590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E067AB97-ABC4-4FEE-BEDD-80E6E7631E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6156982-3984-4C25-98B4-2D53C3A36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7265B537-F7E0-48E1-BC96-20C956A05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pic>
        <p:nvPicPr>
          <p:cNvPr id="32773" name="Picture 4">
            <a:extLst>
              <a:ext uri="{FF2B5EF4-FFF2-40B4-BE49-F238E27FC236}">
                <a16:creationId xmlns:a16="http://schemas.microsoft.com/office/drawing/2014/main" id="{C36C6685-C7FE-468D-85B0-2937E898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4" name="Line 5">
            <a:extLst>
              <a:ext uri="{FF2B5EF4-FFF2-40B4-BE49-F238E27FC236}">
                <a16:creationId xmlns:a16="http://schemas.microsoft.com/office/drawing/2014/main" id="{DE73EDD7-79DD-4D17-9C25-7B0121610B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2775" name="Rectangle 6">
            <a:extLst>
              <a:ext uri="{FF2B5EF4-FFF2-40B4-BE49-F238E27FC236}">
                <a16:creationId xmlns:a16="http://schemas.microsoft.com/office/drawing/2014/main" id="{1AF10586-2DED-4870-A78E-3D0E8039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</a:t>
            </a:r>
            <a:r>
              <a:rPr lang="en-GB" altLang="pl-PL" sz="1000" baseline="20000" dirty="0">
                <a:latin typeface="Calibri" panose="020F0502020204030204" pitchFamily="34" charset="0"/>
              </a:rPr>
              <a:t>5</a:t>
            </a:r>
            <a:endParaRPr lang="pl-PL" altLang="pl-PL" sz="1000" baseline="20000" dirty="0">
              <a:latin typeface="Calibri" panose="020F0502020204030204" pitchFamily="34" charset="0"/>
            </a:endParaRPr>
          </a:p>
        </p:txBody>
      </p:sp>
      <p:sp>
        <p:nvSpPr>
          <p:cNvPr id="32777" name="Rectangle 9">
            <a:extLst>
              <a:ext uri="{FF2B5EF4-FFF2-40B4-BE49-F238E27FC236}">
                <a16:creationId xmlns:a16="http://schemas.microsoft.com/office/drawing/2014/main" id="{7874EF75-E06A-4F8D-AF43-894282771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688975" cy="24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+ 29,5%</a:t>
            </a:r>
          </a:p>
        </p:txBody>
      </p:sp>
      <p:graphicFrame>
        <p:nvGraphicFramePr>
          <p:cNvPr id="14354" name="Group 18">
            <a:extLst>
              <a:ext uri="{FF2B5EF4-FFF2-40B4-BE49-F238E27FC236}">
                <a16:creationId xmlns:a16="http://schemas.microsoft.com/office/drawing/2014/main" id="{489A7632-40D9-4CA7-B2B3-C9D0952CCBEE}"/>
              </a:ext>
            </a:extLst>
          </p:cNvPr>
          <p:cNvGraphicFramePr>
            <a:graphicFrameLocks noGrp="1"/>
          </p:cNvGraphicFramePr>
          <p:nvPr/>
        </p:nvGraphicFramePr>
        <p:xfrm>
          <a:off x="798513" y="6100763"/>
          <a:ext cx="3313112" cy="581025"/>
        </p:xfrm>
        <a:graphic>
          <a:graphicData uri="http://schemas.openxmlformats.org/drawingml/2006/table">
            <a:tbl>
              <a:tblPr/>
              <a:tblGrid>
                <a:gridCol w="331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Udział eksportu w przychodach ogółem</a:t>
                      </a: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84" name="Rectangle 24">
            <a:extLst>
              <a:ext uri="{FF2B5EF4-FFF2-40B4-BE49-F238E27FC236}">
                <a16:creationId xmlns:a16="http://schemas.microsoft.com/office/drawing/2014/main" id="{1AC1FC73-F7A6-4792-A473-CC8E5DDCF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775" y="5710238"/>
            <a:ext cx="774700" cy="336550"/>
          </a:xfrm>
          <a:prstGeom prst="rect">
            <a:avLst/>
          </a:prstGeom>
          <a:solidFill>
            <a:srgbClr val="DBEEF4"/>
          </a:solidFill>
          <a:ln w="12600">
            <a:solidFill>
              <a:srgbClr val="15407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9,28%</a:t>
            </a:r>
          </a:p>
        </p:txBody>
      </p:sp>
      <p:sp>
        <p:nvSpPr>
          <p:cNvPr id="32785" name="Rectangle 25">
            <a:extLst>
              <a:ext uri="{FF2B5EF4-FFF2-40B4-BE49-F238E27FC236}">
                <a16:creationId xmlns:a16="http://schemas.microsoft.com/office/drawing/2014/main" id="{763C7B98-F543-4DF6-865D-C49FC695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5516563"/>
            <a:ext cx="723900" cy="290512"/>
          </a:xfrm>
          <a:prstGeom prst="rect">
            <a:avLst/>
          </a:prstGeom>
          <a:solidFill>
            <a:srgbClr val="DBEEF4"/>
          </a:solidFill>
          <a:ln w="12600">
            <a:solidFill>
              <a:srgbClr val="003C7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10,25%</a:t>
            </a:r>
          </a:p>
        </p:txBody>
      </p:sp>
      <p:sp>
        <p:nvSpPr>
          <p:cNvPr id="32786" name="Rectangle 26">
            <a:extLst>
              <a:ext uri="{FF2B5EF4-FFF2-40B4-BE49-F238E27FC236}">
                <a16:creationId xmlns:a16="http://schemas.microsoft.com/office/drawing/2014/main" id="{60F4E04C-0734-4E41-AABB-B32ACBE52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5364163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- 0,97 pkt.%</a:t>
            </a:r>
          </a:p>
        </p:txBody>
      </p:sp>
      <p:sp>
        <p:nvSpPr>
          <p:cNvPr id="32787" name="AutoShape 29">
            <a:extLst>
              <a:ext uri="{FF2B5EF4-FFF2-40B4-BE49-F238E27FC236}">
                <a16:creationId xmlns:a16="http://schemas.microsoft.com/office/drawing/2014/main" id="{60492DE5-C216-4D06-9F76-A79665D34112}"/>
              </a:ext>
            </a:extLst>
          </p:cNvPr>
          <p:cNvSpPr>
            <a:spLocks/>
          </p:cNvSpPr>
          <p:nvPr/>
        </p:nvSpPr>
        <p:spPr bwMode="auto">
          <a:xfrm flipV="1">
            <a:off x="6335713" y="1428750"/>
            <a:ext cx="1079500" cy="360363"/>
          </a:xfrm>
          <a:custGeom>
            <a:avLst/>
            <a:gdLst>
              <a:gd name="T0" fmla="*/ 1079500 w 1079500"/>
              <a:gd name="T1" fmla="*/ 180182 h 360363"/>
              <a:gd name="T2" fmla="*/ 539750 w 1079500"/>
              <a:gd name="T3" fmla="*/ 360363 h 360363"/>
              <a:gd name="T4" fmla="*/ 0 w 1079500"/>
              <a:gd name="T5" fmla="*/ 180182 h 360363"/>
              <a:gd name="T6" fmla="*/ 539750 w 1079500"/>
              <a:gd name="T7" fmla="*/ 0 h 3603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79500"/>
              <a:gd name="T13" fmla="*/ 0 h 360363"/>
              <a:gd name="T14" fmla="*/ 1079500 w 1079500"/>
              <a:gd name="T15" fmla="*/ 360363 h 3603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9500" h="360363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  <a:effectLst>
            <a:outerShdw dist="37675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80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endParaRPr lang="pl-PL"/>
          </a:p>
        </p:txBody>
      </p:sp>
      <p:cxnSp>
        <p:nvCxnSpPr>
          <p:cNvPr id="32788" name="Łącznik prosty ze strzałką 33">
            <a:extLst>
              <a:ext uri="{FF2B5EF4-FFF2-40B4-BE49-F238E27FC236}">
                <a16:creationId xmlns:a16="http://schemas.microsoft.com/office/drawing/2014/main" id="{9643B158-370D-4ACE-BC78-B419D8EFB695}"/>
              </a:ext>
            </a:extLst>
          </p:cNvPr>
          <p:cNvCxnSpPr>
            <a:cxnSpLocks/>
          </p:cNvCxnSpPr>
          <p:nvPr/>
        </p:nvCxnSpPr>
        <p:spPr bwMode="auto">
          <a:xfrm>
            <a:off x="1592263" y="5640388"/>
            <a:ext cx="1193800" cy="2428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89" name="Rectangle 9">
            <a:extLst>
              <a:ext uri="{FF2B5EF4-FFF2-40B4-BE49-F238E27FC236}">
                <a16:creationId xmlns:a16="http://schemas.microsoft.com/office/drawing/2014/main" id="{901EAD76-7095-44EE-A230-0B6CD5B56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1"/>
            <a:ext cx="722312" cy="24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+ 17,2%</a:t>
            </a:r>
          </a:p>
        </p:txBody>
      </p:sp>
      <p:sp>
        <p:nvSpPr>
          <p:cNvPr id="32790" name="Rectangle 9">
            <a:extLst>
              <a:ext uri="{FF2B5EF4-FFF2-40B4-BE49-F238E27FC236}">
                <a16:creationId xmlns:a16="http://schemas.microsoft.com/office/drawing/2014/main" id="{11CF447A-FDEB-4E25-BA29-69DA904C1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738188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32791" name="Łącznik prosty ze strzałką 22">
            <a:extLst>
              <a:ext uri="{FF2B5EF4-FFF2-40B4-BE49-F238E27FC236}">
                <a16:creationId xmlns:a16="http://schemas.microsoft.com/office/drawing/2014/main" id="{D3192E5B-499C-4FBC-AE56-C6DC9D1D046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92" name="Łącznik prosty ze strzałką 22">
            <a:extLst>
              <a:ext uri="{FF2B5EF4-FFF2-40B4-BE49-F238E27FC236}">
                <a16:creationId xmlns:a16="http://schemas.microsoft.com/office/drawing/2014/main" id="{76D7A6BF-50B4-447B-96E9-EB26283C034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ine 2">
            <a:extLst>
              <a:ext uri="{FF2B5EF4-FFF2-40B4-BE49-F238E27FC236}">
                <a16:creationId xmlns:a16="http://schemas.microsoft.com/office/drawing/2014/main" id="{2520A19B-721A-4959-8F36-27FEE8E1D6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2306685B-0490-458D-A997-5E2E8A9EA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205DD2-089D-15E9-7E32-7BF0FD61F19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7131" y="288182"/>
            <a:ext cx="4599594" cy="27447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9FCEF9-68A9-8BB9-6A58-ABE5CE0DAE9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7129" y="3875999"/>
            <a:ext cx="4599594" cy="273948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FCFEC59A-A5C1-4FB0-B1DC-2D628EA47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4819" name="Line 2">
            <a:extLst>
              <a:ext uri="{FF2B5EF4-FFF2-40B4-BE49-F238E27FC236}">
                <a16:creationId xmlns:a16="http://schemas.microsoft.com/office/drawing/2014/main" id="{330684D4-9E32-4C10-9829-E1251CC83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307AD3A-4793-42BE-ADF4-75731F5AE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34824" name="Picture 7">
            <a:extLst>
              <a:ext uri="{FF2B5EF4-FFF2-40B4-BE49-F238E27FC236}">
                <a16:creationId xmlns:a16="http://schemas.microsoft.com/office/drawing/2014/main" id="{DE01AE9F-23DA-41AE-9204-2013FAD73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5" name="Rectangle 30">
            <a:extLst>
              <a:ext uri="{FF2B5EF4-FFF2-40B4-BE49-F238E27FC236}">
                <a16:creationId xmlns:a16="http://schemas.microsoft.com/office/drawing/2014/main" id="{968610F8-0949-4C31-86D0-7A94783DA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5303838"/>
            <a:ext cx="1366838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9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C1986FBA-D33F-45E5-B251-359163DA6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+ 52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6%</a:t>
            </a:r>
          </a:p>
        </p:txBody>
      </p:sp>
      <p:cxnSp>
        <p:nvCxnSpPr>
          <p:cNvPr id="22" name="Łącznik prosty ze strzałką 22">
            <a:extLst>
              <a:ext uri="{FF2B5EF4-FFF2-40B4-BE49-F238E27FC236}">
                <a16:creationId xmlns:a16="http://schemas.microsoft.com/office/drawing/2014/main" id="{AA5DD95D-7B6C-46D3-A3DE-10D9D761BE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4">
            <a:extLst>
              <a:ext uri="{FF2B5EF4-FFF2-40B4-BE49-F238E27FC236}">
                <a16:creationId xmlns:a16="http://schemas.microsoft.com/office/drawing/2014/main" id="{DF41A2DD-80DB-4C15-AF8D-079D3C34B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Line 5">
            <a:extLst>
              <a:ext uri="{FF2B5EF4-FFF2-40B4-BE49-F238E27FC236}">
                <a16:creationId xmlns:a16="http://schemas.microsoft.com/office/drawing/2014/main" id="{4927A03A-A176-4CEE-A089-B9B17340EC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F65C9F7C-5AA1-4A15-A534-B04CDC735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36042FCB-02CE-43D4-8153-A7BE8FB3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8636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+ 115,6%</a:t>
            </a:r>
          </a:p>
        </p:txBody>
      </p:sp>
      <p:cxnSp>
        <p:nvCxnSpPr>
          <p:cNvPr id="30" name="Łącznik prosty ze strzałką 22">
            <a:extLst>
              <a:ext uri="{FF2B5EF4-FFF2-40B4-BE49-F238E27FC236}">
                <a16:creationId xmlns:a16="http://schemas.microsoft.com/office/drawing/2014/main" id="{5121C11C-110F-42D8-AF12-A286F5091BD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5" name="Group 18">
            <a:extLst>
              <a:ext uri="{FF2B5EF4-FFF2-40B4-BE49-F238E27FC236}">
                <a16:creationId xmlns:a16="http://schemas.microsoft.com/office/drawing/2014/main" id="{9818F57D-852C-45E3-8733-04FBA9B48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720024"/>
              </p:ext>
            </p:extLst>
          </p:nvPr>
        </p:nvGraphicFramePr>
        <p:xfrm>
          <a:off x="730275" y="295461"/>
          <a:ext cx="3390875" cy="775848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z działalności operacyjnej + amortyzacja </a:t>
                      </a:r>
                      <a:b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</a:b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4B137C8-6900-9B17-2907-D99A70F15DF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2588" y="295461"/>
            <a:ext cx="4559312" cy="2802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66FBF2-5D2C-1651-B5D3-E8C9A75B72A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2589" y="3863976"/>
            <a:ext cx="4559312" cy="266858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82D819C8-EEDD-4EAD-BFFE-AC8D2DE3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6867" name="Line 2">
            <a:extLst>
              <a:ext uri="{FF2B5EF4-FFF2-40B4-BE49-F238E27FC236}">
                <a16:creationId xmlns:a16="http://schemas.microsoft.com/office/drawing/2014/main" id="{D85DA830-D02E-4B2E-B58F-6C16A7688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150" y="1628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D0AD662-D214-44EC-A053-04BE0A1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D1C3CA39-7ABD-45F4-BF4B-9C195ABED8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C954773-01E9-4EEF-B503-50F33E51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C3CEEA-FC0D-7ECB-4492-CED4BC234D9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54880" y="2206332"/>
            <a:ext cx="7634240" cy="184779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B050B159-F353-4746-9FE1-52747791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Rectangle 2">
            <a:extLst>
              <a:ext uri="{FF2B5EF4-FFF2-40B4-BE49-F238E27FC236}">
                <a16:creationId xmlns:a16="http://schemas.microsoft.com/office/drawing/2014/main" id="{68E9B42C-A98A-4B0B-BFC8-4FC5BEC72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413" y="2243138"/>
            <a:ext cx="4067175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poszczególnych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segmentów</a:t>
            </a: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16" name="Line 3">
            <a:extLst>
              <a:ext uri="{FF2B5EF4-FFF2-40B4-BE49-F238E27FC236}">
                <a16:creationId xmlns:a16="http://schemas.microsoft.com/office/drawing/2014/main" id="{D8202B8C-1CE9-4836-8BBB-1651D69F9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4581525"/>
            <a:ext cx="14906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0A4C2D7-04A2-4D71-9ADA-492ED4241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FE75C110-6E66-4657-92AC-CFAFB9B309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18181B7-072D-42C3-8CD0-5CA9C7793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4">
            <a:extLst>
              <a:ext uri="{FF2B5EF4-FFF2-40B4-BE49-F238E27FC236}">
                <a16:creationId xmlns:a16="http://schemas.microsoft.com/office/drawing/2014/main" id="{D3369428-FB3F-4AC4-A693-C01C93C6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Rectangle 5">
            <a:extLst>
              <a:ext uri="{FF2B5EF4-FFF2-40B4-BE49-F238E27FC236}">
                <a16:creationId xmlns:a16="http://schemas.microsoft.com/office/drawing/2014/main" id="{D9023CBF-9529-41EF-B490-1A1786D55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2653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mięso 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wędliny</a:t>
            </a:r>
          </a:p>
        </p:txBody>
      </p:sp>
      <p:sp>
        <p:nvSpPr>
          <p:cNvPr id="40967" name="Line 6">
            <a:extLst>
              <a:ext uri="{FF2B5EF4-FFF2-40B4-BE49-F238E27FC236}">
                <a16:creationId xmlns:a16="http://schemas.microsoft.com/office/drawing/2014/main" id="{F7FD287C-102F-4DCD-A142-6E4D4CD3A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7372E92-088E-4DD3-8B94-1A1A4665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6A8145C2-A22D-46D1-A7B5-7BEE8DB51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D208B09-B604-4F2B-88BE-FFB5FD397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AF508DF-0165-A9A7-05F2-1A740D166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120" y="382390"/>
            <a:ext cx="3930630" cy="6475610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Duże znaczenie rynku unijnego.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 produkcji wieprzowiny w Chinach oznacza spadek zapotrzebowania na wieprzowinę z UE, powodując nadwyżki na rynku unijnym.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Stany Zjednoczone i Kanada nadal pozostają tanimi eksporterami wieprzowiny, głównie dzięki dostępowi do niedrogiej paszy i kluczowych rynków. Eksport wieprzowiny z tych krajów pozostaje kluczowy dla światowego handlu tym mięsem.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Pojawienie się poważnego gracza rynkowego w postaci Brazylii, która oferuje bardzo tanie mięso, co wpływa na pominięcie europejskich producentów, a tym samym generuje spadki w krajach UE, mających problemy z eksportem mięsa do krajów trzecich.</a:t>
            </a:r>
            <a:endParaRPr lang="en-GB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Utrzymujące się od 2014 roku zagrożenie afrykańskim pomorem świń (ASF) w Polsce. Pojawiające się we wschodniej części naszego kraju ogniska ASF praktycznie zahamowały eksport polskiej wieprzowiny poza Unię Europejską. Natomiast w drugiej połowie 2019 roku ogniska choroby zostały potwierdzone również w zachodniej części Polski, w tym także w Wielkopolsce. W 2020 oraz 2021 roku odnotowano nowe ogniska ASF w zachodniej oraz we wschodniej części Polski, w tym również w województwie warmińsko-mazurskim. W 2022 roku Główny Inspektorat Weterynarii stwierdził u trzody chlewnej 14 ognisk ASF tj. o 89% mniej niż w 2021 roku. Natomiast w okresie do stycznia do grudnia 2023 roku Główny Inspektorat Weterynarii stwierdził u trzody chlewnej 30 ognisk ASF.</a:t>
            </a:r>
            <a:endParaRPr lang="en-US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330CB107-4492-49C6-95EB-17910DB1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2">
            <a:extLst>
              <a:ext uri="{FF2B5EF4-FFF2-40B4-BE49-F238E27FC236}">
                <a16:creationId xmlns:a16="http://schemas.microsoft.com/office/drawing/2014/main" id="{11F8BD6C-285E-4E45-87E9-7DCFAEB2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3">
            <a:extLst>
              <a:ext uri="{FF2B5EF4-FFF2-40B4-BE49-F238E27FC236}">
                <a16:creationId xmlns:a16="http://schemas.microsoft.com/office/drawing/2014/main" id="{C22DD795-5F58-461A-B69E-906B05CB8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497138"/>
            <a:ext cx="20605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Podstawowe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FFFF"/>
                </a:solidFill>
                <a:latin typeface="Century Gothic" panose="020B0502020202020204" pitchFamily="34" charset="0"/>
              </a:rPr>
              <a:t>informacje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o Grupie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6149" name="Rectangle 4">
            <a:extLst>
              <a:ext uri="{FF2B5EF4-FFF2-40B4-BE49-F238E27FC236}">
                <a16:creationId xmlns:a16="http://schemas.microsoft.com/office/drawing/2014/main" id="{F4E0BCC5-709C-4A07-A602-672E646F3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1951038"/>
            <a:ext cx="33274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marL="342900" indent="-342900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Jedna z największych w Polsce Grup, działających w sektorze mięsnym.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endParaRPr lang="pl-PL" altLang="pl-PL" sz="2100" baseline="14000" dirty="0">
              <a:solidFill>
                <a:srgbClr val="002060"/>
              </a:solidFill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Grupa Kapitałowa obejmująca 16</a:t>
            </a:r>
            <a:r>
              <a:rPr lang="en-GB" altLang="pl-PL" sz="2100" baseline="14000" dirty="0">
                <a:solidFill>
                  <a:srgbClr val="002060"/>
                </a:solidFill>
              </a:rPr>
              <a:t> </a:t>
            </a:r>
            <a:r>
              <a:rPr lang="pl-PL" altLang="pl-PL" sz="2100" baseline="14000" dirty="0">
                <a:solidFill>
                  <a:srgbClr val="002060"/>
                </a:solidFill>
              </a:rPr>
              <a:t>podmiotów, zajmujących się głównie:</a:t>
            </a:r>
          </a:p>
        </p:txBody>
      </p:sp>
      <p:sp>
        <p:nvSpPr>
          <p:cNvPr id="6150" name="Rectangle 5">
            <a:extLst>
              <a:ext uri="{FF2B5EF4-FFF2-40B4-BE49-F238E27FC236}">
                <a16:creationId xmlns:a16="http://schemas.microsoft.com/office/drawing/2014/main" id="{3BFF6027-FB0B-4660-8F4C-F14348777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225" y="3225800"/>
            <a:ext cx="3124200" cy="1662113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>
            <a:spAutoFit/>
          </a:bodyPr>
          <a:lstStyle>
            <a:lvl1pPr marL="150813" indent="-15081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ubojem, rozbiorem i dystrybucją mięsa (wieprzowina, drób, dziczyzna) oraz wędlin,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hodowlą trzody i bydła,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uprawą zbóż oraz innych produktów roślinnych,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produkcją wędlin.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pl-PL" altLang="pl-PL" sz="16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  <a:p>
            <a:pPr marL="0" indent="0"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21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Dostawca produktów najwyższej jakości, zgodnie z zasadą </a:t>
            </a:r>
            <a:r>
              <a:rPr lang="pl-PL" altLang="pl-PL" sz="21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„od pola do stołu”.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None/>
              <a:defRPr/>
            </a:pPr>
            <a:endParaRPr lang="pl-PL" altLang="pl-PL" sz="10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154" name="Line 9">
            <a:extLst>
              <a:ext uri="{FF2B5EF4-FFF2-40B4-BE49-F238E27FC236}">
                <a16:creationId xmlns:a16="http://schemas.microsoft.com/office/drawing/2014/main" id="{69957C48-6ED7-4432-AA4F-4FA96FF5D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4246563"/>
            <a:ext cx="1223962" cy="0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5823271-922E-4B9E-8562-30B17D36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9551FF80-57B7-4E37-A4D7-D98BB881DA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8E07E8-F3AD-45DF-B98A-0B0B08ECE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>
            <a:extLst>
              <a:ext uri="{FF2B5EF4-FFF2-40B4-BE49-F238E27FC236}">
                <a16:creationId xmlns:a16="http://schemas.microsoft.com/office/drawing/2014/main" id="{663EA015-4433-43ED-BEFA-69259E686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33" name="Line 2">
            <a:extLst>
              <a:ext uri="{FF2B5EF4-FFF2-40B4-BE49-F238E27FC236}">
                <a16:creationId xmlns:a16="http://schemas.microsoft.com/office/drawing/2014/main" id="{2CFA3518-2FFF-4969-95BE-C8851284B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50DDA881-93FB-4A7E-9411-0ED923A3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37A5DE6-7AEF-4CAB-82A7-2F8BED369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Line 5">
            <a:extLst>
              <a:ext uri="{FF2B5EF4-FFF2-40B4-BE49-F238E27FC236}">
                <a16:creationId xmlns:a16="http://schemas.microsoft.com/office/drawing/2014/main" id="{F6639B30-3909-4C8F-AE76-F243C2748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89BBA4AF-9846-4CB5-94A5-E424721B6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47" name="Rectangle 9">
            <a:extLst>
              <a:ext uri="{FF2B5EF4-FFF2-40B4-BE49-F238E27FC236}">
                <a16:creationId xmlns:a16="http://schemas.microsoft.com/office/drawing/2014/main" id="{9F06AD65-D918-4BFF-B70E-33BBF2980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7"/>
            <a:ext cx="688975" cy="24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+ 30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7%</a:t>
            </a: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9EF89D8F-918D-4116-995F-E47BC21DF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22312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+23,7%</a:t>
            </a:r>
          </a:p>
        </p:txBody>
      </p:sp>
      <p:cxnSp>
        <p:nvCxnSpPr>
          <p:cNvPr id="49" name="Łącznik prosty ze strzałką 22">
            <a:extLst>
              <a:ext uri="{FF2B5EF4-FFF2-40B4-BE49-F238E27FC236}">
                <a16:creationId xmlns:a16="http://schemas.microsoft.com/office/drawing/2014/main" id="{CBC33E32-36E0-4B95-ACF1-D8317291EA5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Łącznik prosty ze strzałką 22">
            <a:extLst>
              <a:ext uri="{FF2B5EF4-FFF2-40B4-BE49-F238E27FC236}">
                <a16:creationId xmlns:a16="http://schemas.microsoft.com/office/drawing/2014/main" id="{20D081E1-F54F-41A6-9AC8-816284791DD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8382D1D-084B-6537-C549-93EAFBDC3CD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202703" y="334959"/>
            <a:ext cx="4557122" cy="27352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D8C41-CBD2-0D7F-3EB3-192388F5510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02703" y="3860236"/>
            <a:ext cx="4561258" cy="273367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518BA314-DA93-4768-BF84-9B9555D1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5">
            <a:extLst>
              <a:ext uri="{FF2B5EF4-FFF2-40B4-BE49-F238E27FC236}">
                <a16:creationId xmlns:a16="http://schemas.microsoft.com/office/drawing/2014/main" id="{3D95F5D2-8DD7-43CE-8194-B789B0647F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CE22DC7-018D-4B42-9B2C-9C17D71E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B4EB90F5-EB33-49AB-B4A9-72BB7CCF0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86F541E1-8C26-47D3-911E-E149AC6D2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78761237-F9FA-4526-A38D-DB073759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Rectangle 9">
            <a:extLst>
              <a:ext uri="{FF2B5EF4-FFF2-40B4-BE49-F238E27FC236}">
                <a16:creationId xmlns:a16="http://schemas.microsoft.com/office/drawing/2014/main" id="{76627903-5E74-4E3A-9D7E-B06C53585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2705" y="1368426"/>
            <a:ext cx="869255" cy="24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+ 7,3%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C502496E-40B2-4E42-9E86-380F45EC2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74700" cy="23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+ 12,0%</a:t>
            </a:r>
          </a:p>
        </p:txBody>
      </p:sp>
      <p:cxnSp>
        <p:nvCxnSpPr>
          <p:cNvPr id="27" name="Łącznik prosty ze strzałką 22">
            <a:extLst>
              <a:ext uri="{FF2B5EF4-FFF2-40B4-BE49-F238E27FC236}">
                <a16:creationId xmlns:a16="http://schemas.microsoft.com/office/drawing/2014/main" id="{8E4E1CBE-B9E6-4708-83BB-A1C09DCE79C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Łącznik prosty ze strzałką 22">
            <a:extLst>
              <a:ext uri="{FF2B5EF4-FFF2-40B4-BE49-F238E27FC236}">
                <a16:creationId xmlns:a16="http://schemas.microsoft.com/office/drawing/2014/main" id="{8EE2E119-CB88-4BE9-B504-54BE94C651D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0" name="Group 18">
            <a:extLst>
              <a:ext uri="{FF2B5EF4-FFF2-40B4-BE49-F238E27FC236}">
                <a16:creationId xmlns:a16="http://schemas.microsoft.com/office/drawing/2014/main" id="{E64EA83E-D117-455D-90BA-76FB2922F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04188"/>
              </p:ext>
            </p:extLst>
          </p:nvPr>
        </p:nvGraphicFramePr>
        <p:xfrm>
          <a:off x="467544" y="6113464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EEC6BEC-B5E5-CBB5-8857-C39CF748B57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6529" y="337923"/>
            <a:ext cx="4560886" cy="2740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AA0071-2E59-8619-C938-4D039DA550C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6529" y="3870142"/>
            <a:ext cx="4552950" cy="273018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4">
            <a:extLst>
              <a:ext uri="{FF2B5EF4-FFF2-40B4-BE49-F238E27FC236}">
                <a16:creationId xmlns:a16="http://schemas.microsoft.com/office/drawing/2014/main" id="{2609F51A-204B-4877-9786-20038115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0" name="Rectangle 5">
            <a:extLst>
              <a:ext uri="{FF2B5EF4-FFF2-40B4-BE49-F238E27FC236}">
                <a16:creationId xmlns:a16="http://schemas.microsoft.com/office/drawing/2014/main" id="{C6DD7807-A88C-4647-A04D-09E52D9C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586038"/>
            <a:ext cx="3052762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47111" name="Line 6">
            <a:extLst>
              <a:ext uri="{FF2B5EF4-FFF2-40B4-BE49-F238E27FC236}">
                <a16:creationId xmlns:a16="http://schemas.microsoft.com/office/drawing/2014/main" id="{4FC92E97-1107-4CA7-ADAC-4D78FA0D0D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33BAB41-F5D3-4685-9631-17498DE8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605B2EC-434B-490A-AE7C-0D0544E4FA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1BB0CD8-6E91-4C74-9BF6-38F9DCF0A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71C671F-5427-D8B1-832A-AAF0F68D9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3490" y="160759"/>
            <a:ext cx="3929063" cy="6379741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7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Średnia cena żywca na niemieckiej giełdzie (ZMP) w 2023 roku wyniosła 2,26 euro/kg, gdzie w roku 2022 kształtowała się na poziomie 1,79 euro/kg.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Blip>
                <a:blip r:embed="rId5"/>
              </a:buBlip>
              <a:defRPr/>
            </a:pPr>
            <a:r>
              <a:rPr lang="pl-PL" sz="17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Przez pierwszych sześć miesięcy 2023 roku cena żywca wieprzowego w Polsce kształtowała się w trendzie wzrostowym, natomiast od lipca zaczęła spadać. W grudniu ub.r. średnia cena żywca wyniosła 7,25 zł/kg i była o około 21% niższa niż w czerwcu 2023 roku. </a:t>
            </a:r>
            <a:endParaRPr lang="en-GB" sz="17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7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Pełne wykorzystanie własnego zaplecza surowcowego.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7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Nasilenie konkurencji ze strony liczących się światowych (w tym unijnych) producentów mięsa. 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7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Mięso wieprzowe pochodzące z krajów unijnych jest mniej konkurencyjne od tego pochodzącego z Brazylii, Kanady czy USA. Głównym tego powodem są większe koszty produkcji związane z poprawą dobrostanu zwierząt i ochrony środowiska. 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7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okresie od stycznia do grudnia 2023 roku Chiny wyprodukowały 57,94 mln ton wieprzowiny, co oznacza wzrost o 4,6% w porównaniu do analogicznego okresu roku ubiegłego. W związku z czym zapotrzebowanie na wieprzowinę z Unii Europejskiej na rzecz Chin spada. 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7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Widoczny trend zmniejszania się liczby małych stad i profesjonalizacji gospodarstw trzody chlewnej, które pozwalają lepiej zorganizować produkcję oraz </a:t>
            </a:r>
            <a:r>
              <a:rPr lang="pl-PL" altLang="pl-PL" sz="1700" baseline="1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bioasekurację</a:t>
            </a:r>
            <a:r>
              <a:rPr lang="pl-PL" altLang="pl-PL" sz="17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także zwiększyć rentowność samej hodowli.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7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Występowanie zjawiska przechodzenia przez hodowców na formę tuczu kontraktowego, co w ich opinii jest stabilniejszą formą produkcji, mniej zależną od wahań cenowych.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7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Według danych GUS w Polsce pogłowie trzody chlewnej w grudniu 2023 roku wyniosło 9,8 mln sztuk i było większe niż w grudniu 2022 roku o 0,1 mln sztuk (tj. 1,5%). Natomiast w porównaniu do grudnia w 2021 roku spadek wynosi 0,5 mln sztuk (tj. 4,6%).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800" baseline="14000" dirty="0">
              <a:solidFill>
                <a:srgbClr val="00206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>
            <a:extLst>
              <a:ext uri="{FF2B5EF4-FFF2-40B4-BE49-F238E27FC236}">
                <a16:creationId xmlns:a16="http://schemas.microsoft.com/office/drawing/2014/main" id="{EAC8B6FB-985F-41A0-9290-6EE8C3B4A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F5ED1C48-C6BC-4282-BB00-3EFBC1343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61" name="Rectangle 10">
            <a:extLst>
              <a:ext uri="{FF2B5EF4-FFF2-40B4-BE49-F238E27FC236}">
                <a16:creationId xmlns:a16="http://schemas.microsoft.com/office/drawing/2014/main" id="{9A87892A-89D5-41EB-8308-DD0A2A8DD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49162" name="Text Box 11">
            <a:extLst>
              <a:ext uri="{FF2B5EF4-FFF2-40B4-BE49-F238E27FC236}">
                <a16:creationId xmlns:a16="http://schemas.microsoft.com/office/drawing/2014/main" id="{353A51BC-F917-4E6D-B223-CC3581C25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F5F8DA89-DBC7-41CD-8F2F-226342EB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5BE0C1F-D7A3-4424-82B1-7347EF84FC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6D65C828-1B80-40E4-ACB9-D6275B449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066E01DE-0319-4F2A-9593-06E7D1829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12EDBE-4601-76AC-3E32-E176B451E22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204995" y="347794"/>
            <a:ext cx="4546625" cy="2733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77651F-CA4C-0606-B8CC-9CFE21F8C46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04996" y="3865563"/>
            <a:ext cx="4546624" cy="27337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9" name="Rectangle 10">
            <a:extLst>
              <a:ext uri="{FF2B5EF4-FFF2-40B4-BE49-F238E27FC236}">
                <a16:creationId xmlns:a16="http://schemas.microsoft.com/office/drawing/2014/main" id="{41791C91-F8D6-41EA-9B8A-9848845E9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1210" name="Text Box 11">
            <a:extLst>
              <a:ext uri="{FF2B5EF4-FFF2-40B4-BE49-F238E27FC236}">
                <a16:creationId xmlns:a16="http://schemas.microsoft.com/office/drawing/2014/main" id="{41C8BFEB-8EFC-4FF1-AE64-268B01C03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25053DA-ADE3-4370-BB8E-C88FCD045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7FE1FC21-CDD9-4B83-AF4E-BB1BB52E17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EB0F975-5950-43CA-BE6E-FECF987AD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29E5DDC-FC08-4E4E-B171-17961EE09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E5575D94-2EE3-4CF0-8219-1AA0CCE8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2">
            <a:extLst>
              <a:ext uri="{FF2B5EF4-FFF2-40B4-BE49-F238E27FC236}">
                <a16:creationId xmlns:a16="http://schemas.microsoft.com/office/drawing/2014/main" id="{36AAB7E3-89BD-45E0-A3FA-47EBAEBC5A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3CF666-D00F-E2B2-270D-A3BF4016AF3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0518" y="3875552"/>
            <a:ext cx="4554056" cy="27297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AF90F3-76C4-402D-5DF1-C3455859344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0516" y="340344"/>
            <a:ext cx="4554057" cy="273460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9AA0EFC2-18F3-46FB-9846-33DAC241F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287338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53251" name="Line 2">
            <a:extLst>
              <a:ext uri="{FF2B5EF4-FFF2-40B4-BE49-F238E27FC236}">
                <a16:creationId xmlns:a16="http://schemas.microsoft.com/office/drawing/2014/main" id="{C4191FA9-DA89-402C-849F-B2DB4FFC2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129540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3256" name="Rectangle 9">
            <a:extLst>
              <a:ext uri="{FF2B5EF4-FFF2-40B4-BE49-F238E27FC236}">
                <a16:creationId xmlns:a16="http://schemas.microsoft.com/office/drawing/2014/main" id="{F29E03A1-6EDD-4A76-B70A-D2146D212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5" y="4103688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57" name="Text Box 10">
            <a:extLst>
              <a:ext uri="{FF2B5EF4-FFF2-40B4-BE49-F238E27FC236}">
                <a16:creationId xmlns:a16="http://schemas.microsoft.com/office/drawing/2014/main" id="{2488DD2E-14DD-44AB-94B8-B7ADC6E37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sp>
        <p:nvSpPr>
          <p:cNvPr id="53259" name="Rectangle 29">
            <a:extLst>
              <a:ext uri="{FF2B5EF4-FFF2-40B4-BE49-F238E27FC236}">
                <a16:creationId xmlns:a16="http://schemas.microsoft.com/office/drawing/2014/main" id="{EEBEFFDD-53B2-4806-9238-AA938D609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3306763"/>
            <a:ext cx="69850" cy="7302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60" name="Rectangle 26">
            <a:extLst>
              <a:ext uri="{FF2B5EF4-FFF2-40B4-BE49-F238E27FC236}">
                <a16:creationId xmlns:a16="http://schemas.microsoft.com/office/drawing/2014/main" id="{D0DE05DB-8F9A-4485-AD23-F3B35669F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4606925"/>
            <a:ext cx="1131888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2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8A0B95A5-3F67-4917-A2A8-4199A4BB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Line 5">
            <a:extLst>
              <a:ext uri="{FF2B5EF4-FFF2-40B4-BE49-F238E27FC236}">
                <a16:creationId xmlns:a16="http://schemas.microsoft.com/office/drawing/2014/main" id="{74258380-8661-40BC-82B1-6495F37D93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DEEF5E8A-36E3-4119-941B-4BB78D112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25</a:t>
            </a:r>
          </a:p>
        </p:txBody>
      </p:sp>
      <p:graphicFrame>
        <p:nvGraphicFramePr>
          <p:cNvPr id="21" name="Group 18">
            <a:extLst>
              <a:ext uri="{FF2B5EF4-FFF2-40B4-BE49-F238E27FC236}">
                <a16:creationId xmlns:a16="http://schemas.microsoft.com/office/drawing/2014/main" id="{5A8F0AF2-C3C0-4D9E-AC19-779B17923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468390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 Box 17">
            <a:extLst>
              <a:ext uri="{FF2B5EF4-FFF2-40B4-BE49-F238E27FC236}">
                <a16:creationId xmlns:a16="http://schemas.microsoft.com/office/drawing/2014/main" id="{569738DE-5F66-5ACD-175B-400F7D251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35,5%</a:t>
            </a:r>
          </a:p>
        </p:txBody>
      </p:sp>
      <p:cxnSp>
        <p:nvCxnSpPr>
          <p:cNvPr id="3" name="Łącznik prosty ze strzałką 33">
            <a:extLst>
              <a:ext uri="{FF2B5EF4-FFF2-40B4-BE49-F238E27FC236}">
                <a16:creationId xmlns:a16="http://schemas.microsoft.com/office/drawing/2014/main" id="{75E606B3-47E6-53D4-EEA0-005CA7556E3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Łącznik prosty ze strzałką 33">
            <a:extLst>
              <a:ext uri="{FF2B5EF4-FFF2-40B4-BE49-F238E27FC236}">
                <a16:creationId xmlns:a16="http://schemas.microsoft.com/office/drawing/2014/main" id="{40081495-F39D-7F3E-182E-32B022F01B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9">
            <a:extLst>
              <a:ext uri="{FF2B5EF4-FFF2-40B4-BE49-F238E27FC236}">
                <a16:creationId xmlns:a16="http://schemas.microsoft.com/office/drawing/2014/main" id="{0B78E74D-105E-F03B-4B41-E62A20D98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7" y="5445224"/>
            <a:ext cx="778121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+ 134,2%</a:t>
            </a:r>
          </a:p>
        </p:txBody>
      </p:sp>
      <p:cxnSp>
        <p:nvCxnSpPr>
          <p:cNvPr id="6" name="Łącznik prosty ze strzałką 22">
            <a:extLst>
              <a:ext uri="{FF2B5EF4-FFF2-40B4-BE49-F238E27FC236}">
                <a16:creationId xmlns:a16="http://schemas.microsoft.com/office/drawing/2014/main" id="{DCC4B124-09CD-9BDA-2B3A-D46F404DB9C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tangle 9">
            <a:extLst>
              <a:ext uri="{FF2B5EF4-FFF2-40B4-BE49-F238E27FC236}">
                <a16:creationId xmlns:a16="http://schemas.microsoft.com/office/drawing/2014/main" id="{375E4C7A-12E8-8E26-70E1-3D33A2BF7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6"/>
            <a:ext cx="890688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+ 192,3%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61901A-C816-A0D6-7F01-F3684683FEB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20073" y="1360454"/>
            <a:ext cx="3939941" cy="2560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8789EC-A214-8CCF-8708-CC5C5961083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39511" y="526652"/>
            <a:ext cx="3939941" cy="256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A91BF7-2DA7-9917-F089-271F1927795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39511" y="3635290"/>
            <a:ext cx="3939937" cy="256047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4">
            <a:extLst>
              <a:ext uri="{FF2B5EF4-FFF2-40B4-BE49-F238E27FC236}">
                <a16:creationId xmlns:a16="http://schemas.microsoft.com/office/drawing/2014/main" id="{B1A346F7-5968-4170-BEEB-6C41AFF3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2" name="Rectangle 5">
            <a:extLst>
              <a:ext uri="{FF2B5EF4-FFF2-40B4-BE49-F238E27FC236}">
                <a16:creationId xmlns:a16="http://schemas.microsoft.com/office/drawing/2014/main" id="{87E72935-584C-47F0-9CB3-12E38D32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24304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5303" name="Line 6">
            <a:extLst>
              <a:ext uri="{FF2B5EF4-FFF2-40B4-BE49-F238E27FC236}">
                <a16:creationId xmlns:a16="http://schemas.microsoft.com/office/drawing/2014/main" id="{8753BA89-ACC6-47C4-8C05-7C5BC6A3E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09A299F-77FD-4DF0-B4F1-685E1E5E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8D807602-3097-47EF-BE52-3B09902A2F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A7C6C3D-67F0-4C44-B88C-C08FE16B9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7DBE968F-EF72-EBFF-6C54-6845381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5" y="361627"/>
            <a:ext cx="3929062" cy="6068459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Spadek cen zbóż w kraju w ostatnich miesiącach.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Spadek cen zbóż w Europie spowodowany nadwyżką podaży nad popytem.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Sytuacja na rynku zbóż w sezonie 2023/2024 może zostać zakłócona przez agresję militarną Rosji przeciwko Ukrainie.</a:t>
            </a:r>
            <a:endParaRPr lang="pl-PL" alt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Odblokowanie ukraińskich portów czarnomorskich, które w istotny sposób zwiększyły przeładunki zbóż w ostatnim kwartale 2023 roku.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Dobra jakość polskich zbóż.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Istotna poprawa światowego bilansu kukurydzy, który wywierał presję na notowania pszenicy.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Pogorszenie kondycji finansowej największych importerów zbóż z Afryki i Bliskiego Wschodu, co w istotny sposób ograniczyło popyt na pszenicę i kukurydzę.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Dalsze dopłaty z Unii Europejskiej.</a:t>
            </a: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0C6DEBFF-8FF5-4914-BC04-00928CFD8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277813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7347" name="Line 2">
            <a:extLst>
              <a:ext uri="{FF2B5EF4-FFF2-40B4-BE49-F238E27FC236}">
                <a16:creationId xmlns:a16="http://schemas.microsoft.com/office/drawing/2014/main" id="{1BF46603-7C47-435D-B1B2-52AE1F3847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3625" y="1303338"/>
            <a:ext cx="936625" cy="1270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7352" name="Text Box 10">
            <a:extLst>
              <a:ext uri="{FF2B5EF4-FFF2-40B4-BE49-F238E27FC236}">
                <a16:creationId xmlns:a16="http://schemas.microsoft.com/office/drawing/2014/main" id="{493DF79A-FB15-4A36-9658-2E39713CD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1" y="563563"/>
            <a:ext cx="2703141" cy="34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CF84B4A7-22A1-485E-883B-86886EF08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Line 5">
            <a:extLst>
              <a:ext uri="{FF2B5EF4-FFF2-40B4-BE49-F238E27FC236}">
                <a16:creationId xmlns:a16="http://schemas.microsoft.com/office/drawing/2014/main" id="{A7EDD6C7-4442-449D-A02C-F3ABAB9FA8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A8EFC57B-0C37-4CDB-9E18-C57406EEE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27</a:t>
            </a:r>
          </a:p>
        </p:txBody>
      </p:sp>
      <p:graphicFrame>
        <p:nvGraphicFramePr>
          <p:cNvPr id="18" name="Group 18">
            <a:extLst>
              <a:ext uri="{FF2B5EF4-FFF2-40B4-BE49-F238E27FC236}">
                <a16:creationId xmlns:a16="http://schemas.microsoft.com/office/drawing/2014/main" id="{649F45F8-C633-4284-AA39-8D512280D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11832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8" name="Łącznik prosty ze strzałką 33">
            <a:extLst>
              <a:ext uri="{FF2B5EF4-FFF2-40B4-BE49-F238E27FC236}">
                <a16:creationId xmlns:a16="http://schemas.microsoft.com/office/drawing/2014/main" id="{41F8A117-0E73-4D4E-40FA-093FAC4953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9">
            <a:extLst>
              <a:ext uri="{FF2B5EF4-FFF2-40B4-BE49-F238E27FC236}">
                <a16:creationId xmlns:a16="http://schemas.microsoft.com/office/drawing/2014/main" id="{8DEC2A54-038C-56BF-BD2E-FFC87A4A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5"/>
            <a:ext cx="818679" cy="25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- 50,3%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3F69BE-D92C-46E0-A9E4-9BBF06735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5445224"/>
            <a:ext cx="764808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- 40,8%</a:t>
            </a:r>
          </a:p>
        </p:txBody>
      </p:sp>
      <p:cxnSp>
        <p:nvCxnSpPr>
          <p:cNvPr id="11" name="Łącznik prosty ze strzałką 22">
            <a:extLst>
              <a:ext uri="{FF2B5EF4-FFF2-40B4-BE49-F238E27FC236}">
                <a16:creationId xmlns:a16="http://schemas.microsoft.com/office/drawing/2014/main" id="{5DE133D2-1A56-D2B5-C453-D76000C9E90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17">
            <a:extLst>
              <a:ext uri="{FF2B5EF4-FFF2-40B4-BE49-F238E27FC236}">
                <a16:creationId xmlns:a16="http://schemas.microsoft.com/office/drawing/2014/main" id="{C4C43D0D-D2C1-018C-5A25-1C09C0024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23,4%</a:t>
            </a:r>
          </a:p>
        </p:txBody>
      </p:sp>
      <p:cxnSp>
        <p:nvCxnSpPr>
          <p:cNvPr id="13" name="Łącznik prosty ze strzałką 33">
            <a:extLst>
              <a:ext uri="{FF2B5EF4-FFF2-40B4-BE49-F238E27FC236}">
                <a16:creationId xmlns:a16="http://schemas.microsoft.com/office/drawing/2014/main" id="{F0DB62F8-5103-4364-232C-E60A0800325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0A003BC-C333-5E8A-42A9-BBDBC3C4816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8463" y="1372031"/>
            <a:ext cx="3968559" cy="2690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67B9F9-168F-EFAB-8CDC-BE3FA636B16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29733" y="505078"/>
            <a:ext cx="3968559" cy="2690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C4816F-2E24-308B-9B39-5A67D954C77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29734" y="3659208"/>
            <a:ext cx="3968558" cy="269371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FCC0404B-52EF-4D27-994F-71D0F17E0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88913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 marL="8969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Podsumowanie  wyników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      poszczególnych segmentów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2B69A5D-085E-4C08-B77D-7FF61F453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0A54E004-BCC3-4A32-895F-8902AC1162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88A350-33CB-4B6D-AE67-A78BDF893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1F4DC3-8EEA-F852-AB30-13859A80DEB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7468" y="1628800"/>
            <a:ext cx="8446333" cy="27217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C97CB655-F3DE-4CFD-B687-0FA3E11B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3" name="Rectangle 2">
            <a:extLst>
              <a:ext uri="{FF2B5EF4-FFF2-40B4-BE49-F238E27FC236}">
                <a16:creationId xmlns:a16="http://schemas.microsoft.com/office/drawing/2014/main" id="{5138382C-A545-4721-A742-8B0240AD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2714625"/>
            <a:ext cx="701992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Zarządzanie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płynnością finansową</a:t>
            </a: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7F2CA14D-A37D-406A-9C0C-70D8D5F27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9650" y="4389438"/>
            <a:ext cx="14906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FBB2C1B-1F0F-47FA-AFEA-1592311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B59C408C-011E-4336-BD0C-AC3B95A82E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2694D43-3ABF-4BA8-B32A-4AB8F5199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B7963FFF-C7F6-41A4-982C-844D4F68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-1270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1">
            <a:extLst>
              <a:ext uri="{FF2B5EF4-FFF2-40B4-BE49-F238E27FC236}">
                <a16:creationId xmlns:a16="http://schemas.microsoft.com/office/drawing/2014/main" id="{01439B64-D815-453B-BA24-8869FDC27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241300"/>
            <a:ext cx="48244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Struktura Grupy Gobarto</a:t>
            </a:r>
          </a:p>
        </p:txBody>
      </p:sp>
      <p:pic>
        <p:nvPicPr>
          <p:cNvPr id="8199" name="Picture 7">
            <a:extLst>
              <a:ext uri="{FF2B5EF4-FFF2-40B4-BE49-F238E27FC236}">
                <a16:creationId xmlns:a16="http://schemas.microsoft.com/office/drawing/2014/main" id="{DA60B167-F6BE-46C7-9203-D872399C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788988"/>
            <a:ext cx="1112837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0" name="pole tekstowe 1">
            <a:extLst>
              <a:ext uri="{FF2B5EF4-FFF2-40B4-BE49-F238E27FC236}">
                <a16:creationId xmlns:a16="http://schemas.microsoft.com/office/drawing/2014/main" id="{8E7ED37D-76D4-4665-B53F-1B9F40D6A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1412875"/>
            <a:ext cx="8348662" cy="369888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Grupa Gobarto </a:t>
            </a:r>
          </a:p>
        </p:txBody>
      </p:sp>
      <p:sp>
        <p:nvSpPr>
          <p:cNvPr id="8201" name="pole tekstowe 3">
            <a:extLst>
              <a:ext uri="{FF2B5EF4-FFF2-40B4-BE49-F238E27FC236}">
                <a16:creationId xmlns:a16="http://schemas.microsoft.com/office/drawing/2014/main" id="{CEA9E1C2-421F-4BEB-BADA-71082BB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1905000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Mięso i wędliny</a:t>
            </a:r>
          </a:p>
        </p:txBody>
      </p:sp>
      <p:sp>
        <p:nvSpPr>
          <p:cNvPr id="8202" name="pole tekstowe 16">
            <a:extLst>
              <a:ext uri="{FF2B5EF4-FFF2-40B4-BE49-F238E27FC236}">
                <a16:creationId xmlns:a16="http://schemas.microsoft.com/office/drawing/2014/main" id="{51F8D0B1-F40A-460C-A317-CD293885B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905000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Trzoda chlewna</a:t>
            </a:r>
          </a:p>
        </p:txBody>
      </p:sp>
      <p:sp>
        <p:nvSpPr>
          <p:cNvPr id="8203" name="pole tekstowe 18">
            <a:extLst>
              <a:ext uri="{FF2B5EF4-FFF2-40B4-BE49-F238E27FC236}">
                <a16:creationId xmlns:a16="http://schemas.microsoft.com/office/drawing/2014/main" id="{B7BDAC2C-63E0-473E-AF18-A4BE681F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105275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Zboża</a:t>
            </a:r>
          </a:p>
        </p:txBody>
      </p:sp>
      <p:sp>
        <p:nvSpPr>
          <p:cNvPr id="8204" name="pole tekstowe 19">
            <a:extLst>
              <a:ext uri="{FF2B5EF4-FFF2-40B4-BE49-F238E27FC236}">
                <a16:creationId xmlns:a16="http://schemas.microsoft.com/office/drawing/2014/main" id="{3FE6CEA2-28DA-4AA3-97CF-ECD2CB884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613" y="4105275"/>
            <a:ext cx="2605087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Działalność pozostała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7CA3FD-2B87-452D-8318-152D76527CA8}"/>
              </a:ext>
            </a:extLst>
          </p:cNvPr>
          <p:cNvSpPr txBox="1"/>
          <p:nvPr/>
        </p:nvSpPr>
        <p:spPr>
          <a:xfrm>
            <a:off x="268288" y="2336800"/>
            <a:ext cx="2244725" cy="10797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S.A.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Dziczyzna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NetBrokers Sp. z o.o.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Al Ba PCM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Franko Dystrybucja Sp. z o.o.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A54BDFE-0B5A-4CC6-9C9E-8520F55135D7}"/>
              </a:ext>
            </a:extLst>
          </p:cNvPr>
          <p:cNvSpPr txBox="1"/>
          <p:nvPr/>
        </p:nvSpPr>
        <p:spPr>
          <a:xfrm>
            <a:off x="3875088" y="2273300"/>
            <a:ext cx="2079625" cy="12824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Bieganów Sp. z o. o. 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Gobarto Sp. z o. o.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Bioenergia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Agroferm</a:t>
            </a: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Gobarto Hodowca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Fermapol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Zalesie Sp. z o. o.  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DE6B67D-5AB4-4441-84E0-0D94BEB0B6AA}"/>
              </a:ext>
            </a:extLst>
          </p:cNvPr>
          <p:cNvSpPr txBox="1"/>
          <p:nvPr/>
        </p:nvSpPr>
        <p:spPr>
          <a:xfrm>
            <a:off x="1881188" y="4486275"/>
            <a:ext cx="1863725" cy="9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Rolpol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Agro Net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Plon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Agroprof Sp. z o. o.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3693125-D89B-4E6B-B344-CBD1A99A1C89}"/>
              </a:ext>
            </a:extLst>
          </p:cNvPr>
          <p:cNvSpPr txBox="1"/>
          <p:nvPr/>
        </p:nvSpPr>
        <p:spPr>
          <a:xfrm>
            <a:off x="5662613" y="4518025"/>
            <a:ext cx="2009775" cy="471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en-GB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Polskie Biogazownie   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„Energy-Zalesie” Sp. z o. o.</a:t>
            </a:r>
          </a:p>
        </p:txBody>
      </p:sp>
      <p:cxnSp>
        <p:nvCxnSpPr>
          <p:cNvPr id="8209" name="Łącznik prosty ze strzałką 7">
            <a:extLst>
              <a:ext uri="{FF2B5EF4-FFF2-40B4-BE49-F238E27FC236}">
                <a16:creationId xmlns:a16="http://schemas.microsoft.com/office/drawing/2014/main" id="{AAEE327A-C440-491C-BA31-910CF2766C4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42988" y="1782763"/>
            <a:ext cx="0" cy="122237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0" name="Łącznik prosty ze strzałką 30">
            <a:extLst>
              <a:ext uri="{FF2B5EF4-FFF2-40B4-BE49-F238E27FC236}">
                <a16:creationId xmlns:a16="http://schemas.microsoft.com/office/drawing/2014/main" id="{AFA1849A-0540-4410-9CA2-A1045D6BE63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08525" y="1778000"/>
            <a:ext cx="0" cy="12382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1" name="Łącznik prosty ze strzałką 32">
            <a:extLst>
              <a:ext uri="{FF2B5EF4-FFF2-40B4-BE49-F238E27FC236}">
                <a16:creationId xmlns:a16="http://schemas.microsoft.com/office/drawing/2014/main" id="{74B89C66-1A06-4687-AB2F-C65E72337BB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71775" y="1782763"/>
            <a:ext cx="0" cy="231457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2" name="Łącznik prosty ze strzałką 37">
            <a:extLst>
              <a:ext uri="{FF2B5EF4-FFF2-40B4-BE49-F238E27FC236}">
                <a16:creationId xmlns:a16="http://schemas.microsoft.com/office/drawing/2014/main" id="{9AFB7F34-70E6-445A-9DBF-40CCAC31C4F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948488" y="1789113"/>
            <a:ext cx="0" cy="230187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4">
            <a:extLst>
              <a:ext uri="{FF2B5EF4-FFF2-40B4-BE49-F238E27FC236}">
                <a16:creationId xmlns:a16="http://schemas.microsoft.com/office/drawing/2014/main" id="{28F81E6F-7B73-45F9-B352-DC36EEB3B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Line 5">
            <a:extLst>
              <a:ext uri="{FF2B5EF4-FFF2-40B4-BE49-F238E27FC236}">
                <a16:creationId xmlns:a16="http://schemas.microsoft.com/office/drawing/2014/main" id="{93E7614A-F7C6-4FB3-891C-3EBFE2C574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BD195386-5E8C-4DD8-A9CA-82F3ACF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33C67BD6-840C-4D9A-AB44-F3D255DCB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Kluczowe wskaźniki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D264CAD-F906-4D9A-B744-792877334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3495" name="Rectangle 103">
            <a:extLst>
              <a:ext uri="{FF2B5EF4-FFF2-40B4-BE49-F238E27FC236}">
                <a16:creationId xmlns:a16="http://schemas.microsoft.com/office/drawing/2014/main" id="{917A350F-621A-4DC5-AC75-89D2A1F96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4941888"/>
            <a:ext cx="7993062" cy="1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EE1C25"/>
              </a:buClr>
              <a:buSzPct val="120000"/>
              <a:buFont typeface="Arial" panose="020B0604020202020204" pitchFamily="34" charset="0"/>
              <a:buNone/>
            </a:pPr>
            <a:endParaRPr lang="pl-PL" altLang="pl-PL" sz="1300" i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W ramach zarządzania finansami Grupa Gobarto dąży do utrzymania wskaźników finansowych na właściwym poziomie m.in. przez optymalizację poziomu zapasów oraz należności i zobowiązań handlowych.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Prowadzone są także działania, zmierzające do upłynnienia aktywów działalności pobocznej. Grupa blisko współpracuje z instytucjami ją finansującymi, celem zapewnienia optymalnej struktury finansowania swojej działalności.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1894A5F-47AF-44BD-8965-95AC83EFD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564442F9-3A49-4AE8-8D77-9FA88092A5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EF587B5-04F5-4255-865B-9E682B138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E5438A-614C-10E6-F443-6E46721FEF8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4025" y="2007300"/>
            <a:ext cx="8235950" cy="173056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A0AF33A5-B261-4F67-82CE-CDCC73746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360363"/>
            <a:ext cx="27162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Poziom zadłużenia finansowego</a:t>
            </a:r>
          </a:p>
        </p:txBody>
      </p:sp>
      <p:sp>
        <p:nvSpPr>
          <p:cNvPr id="65539" name="Line 2">
            <a:extLst>
              <a:ext uri="{FF2B5EF4-FFF2-40B4-BE49-F238E27FC236}">
                <a16:creationId xmlns:a16="http://schemas.microsoft.com/office/drawing/2014/main" id="{3E898CDC-B4D3-416B-A2E4-972C5E788A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019175"/>
            <a:ext cx="1017587" cy="11113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3BB60E7C-08A0-4FF1-9DA5-F70C381D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5544" name="Text Box 13">
            <a:extLst>
              <a:ext uri="{FF2B5EF4-FFF2-40B4-BE49-F238E27FC236}">
                <a16:creationId xmlns:a16="http://schemas.microsoft.com/office/drawing/2014/main" id="{F7FE2A6D-170E-40B0-A3E0-47B48353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4557713"/>
            <a:ext cx="3756025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Dług odsetkowy uwzględnia: kredyty długoterminowe, leasingi długoterminowe, zobowiązania wekslowe, zobowiązania długoterminowe z tytułu wykupu ziemi, inne długoterminowe zobowiązania finansowe, kredyty krótkoterminowe, leasingi krótkoterminowe, zobowiązania krótkoterminowe z tytułu wykupu ziemi oraz inne krótkoterminowe zobowiązania finansowe.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5545" name="Text Box 13">
            <a:extLst>
              <a:ext uri="{FF2B5EF4-FFF2-40B4-BE49-F238E27FC236}">
                <a16:creationId xmlns:a16="http://schemas.microsoft.com/office/drawing/2014/main" id="{4040BE6F-CCE2-4928-8C90-DC6E545C4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4546600"/>
            <a:ext cx="363696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Na dług netto składa się: dług odsetkowy pomniejszony o stan środków pieniężnych.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065802C-3AC6-4360-BA72-3E778B8D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9A54D895-2B76-47EF-8175-7ADB68EAB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91475E5-9A00-4AB4-87B1-69D73E733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328D82-C723-B88C-533D-15DB4C7EFD6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399" y="1944505"/>
            <a:ext cx="4348160" cy="2561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4CA9BB-7102-AF5F-2805-C1567B48150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643439" y="1943349"/>
            <a:ext cx="4348160" cy="256172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C97CB655-F3DE-4CFD-B687-0FA3E11B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3" name="Rectangle 2">
            <a:extLst>
              <a:ext uri="{FF2B5EF4-FFF2-40B4-BE49-F238E27FC236}">
                <a16:creationId xmlns:a16="http://schemas.microsoft.com/office/drawing/2014/main" id="{5138382C-A545-4721-A742-8B0240AD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2714625"/>
            <a:ext cx="752405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     Informacja o raporcie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		niefinansowym - ESG</a:t>
            </a: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7F2CA14D-A37D-406A-9C0C-70D8D5F27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9650" y="4389438"/>
            <a:ext cx="14906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FBB2C1B-1F0F-47FA-AFEA-1592311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B59C408C-011E-4336-BD0C-AC3B95A82E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2694D43-3ABF-4BA8-B32A-4AB8F5199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905721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4">
            <a:extLst>
              <a:ext uri="{FF2B5EF4-FFF2-40B4-BE49-F238E27FC236}">
                <a16:creationId xmlns:a16="http://schemas.microsoft.com/office/drawing/2014/main" id="{B1A346F7-5968-4170-BEEB-6C41AFF3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6" y="0"/>
            <a:ext cx="48039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2" name="Rectangle 5">
            <a:extLst>
              <a:ext uri="{FF2B5EF4-FFF2-40B4-BE49-F238E27FC236}">
                <a16:creationId xmlns:a16="http://schemas.microsoft.com/office/drawing/2014/main" id="{87E72935-584C-47F0-9CB3-12E38D32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2568078"/>
            <a:ext cx="3600399" cy="185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Raport niefinansowy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Kluczowy krok w kierunku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zrównoważonego rozwoju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	ESG</a:t>
            </a:r>
          </a:p>
        </p:txBody>
      </p:sp>
      <p:sp>
        <p:nvSpPr>
          <p:cNvPr id="55303" name="Line 6">
            <a:extLst>
              <a:ext uri="{FF2B5EF4-FFF2-40B4-BE49-F238E27FC236}">
                <a16:creationId xmlns:a16="http://schemas.microsoft.com/office/drawing/2014/main" id="{8753BA89-ACC6-47C4-8C05-7C5BC6A3E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512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09A299F-77FD-4DF0-B4F1-685E1E5E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8D807602-3097-47EF-BE52-3B09902A2F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A7C6C3D-67F0-4C44-B88C-C08FE16B9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33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7DBE968F-EF72-EBFF-6C54-6845381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5" y="361627"/>
            <a:ext cx="3929062" cy="6068459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Grupa Gobarto prezentuje przełom w standardach branżowych poprzez publikację </a:t>
            </a:r>
            <a:r>
              <a:rPr lang="pl-PL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Oświadczenia Dotyczącego Zrównoważonego Rozwoju</a:t>
            </a: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oświadczenie opracowane zgodnie z dyrektywą o sprawozdawczości przedsiębiorstw w zakresie zrównoważonego rozwoju </a:t>
            </a:r>
            <a:r>
              <a:rPr lang="pl-PL" b="1" baseline="1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Corporate</a:t>
            </a:r>
            <a:r>
              <a:rPr lang="pl-PL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baseline="1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Sustainability</a:t>
            </a:r>
            <a:r>
              <a:rPr lang="pl-PL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Reporting Directive (CSRD)</a:t>
            </a: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Sprawozdanie opracowano zgodnie z art. 48i dyrektywy 2013/34/UE;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oraz wymogami standardu europejskiej sprawozdawczości w zakresie zrównoważonego rozwoju standardami </a:t>
            </a:r>
            <a:r>
              <a:rPr lang="pl-PL" b="1" baseline="1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baseline="1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Sustainability</a:t>
            </a:r>
            <a:r>
              <a:rPr lang="pl-PL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Reporting </a:t>
            </a:r>
            <a:r>
              <a:rPr lang="pl-PL" b="1" baseline="1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Standards</a:t>
            </a:r>
            <a:r>
              <a:rPr lang="pl-PL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(ESRS)</a:t>
            </a: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44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A0AF33A5-B261-4F67-82CE-CDCC73746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360363"/>
            <a:ext cx="8683624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Istotne aspekty raportu ESG Grupy Gobarto</a:t>
            </a:r>
          </a:p>
        </p:txBody>
      </p:sp>
      <p:sp>
        <p:nvSpPr>
          <p:cNvPr id="65539" name="Line 2">
            <a:extLst>
              <a:ext uri="{FF2B5EF4-FFF2-40B4-BE49-F238E27FC236}">
                <a16:creationId xmlns:a16="http://schemas.microsoft.com/office/drawing/2014/main" id="{3E898CDC-B4D3-416B-A2E4-972C5E788A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019175"/>
            <a:ext cx="1017587" cy="11113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3BB60E7C-08A0-4FF1-9DA5-F70C381D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5544" name="Text Box 13">
            <a:extLst>
              <a:ext uri="{FF2B5EF4-FFF2-40B4-BE49-F238E27FC236}">
                <a16:creationId xmlns:a16="http://schemas.microsoft.com/office/drawing/2014/main" id="{F7FE2A6D-170E-40B0-A3E0-47B48353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57" y="3429000"/>
            <a:ext cx="4022726" cy="30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Strategia klimatyczna lata 2024-2030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</a:pPr>
            <a:endParaRPr lang="pl-PL" altLang="pl-PL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celów i mierników, które GK Gobarto stawia sobie </a:t>
            </a:r>
            <a:b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w zakresie klimatu w perspektywie 2030 r.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priorytetów, które zostały zdefiniowane w zakresie kluczowych obszarów wpływu Organizacji na klimat.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analizy emisji gazów cieplarnianych z zakresu 1 i 2</a:t>
            </a:r>
          </a:p>
        </p:txBody>
      </p:sp>
      <p:sp>
        <p:nvSpPr>
          <p:cNvPr id="65545" name="Text Box 13">
            <a:extLst>
              <a:ext uri="{FF2B5EF4-FFF2-40B4-BE49-F238E27FC236}">
                <a16:creationId xmlns:a16="http://schemas.microsoft.com/office/drawing/2014/main" id="{4040BE6F-CCE2-4928-8C90-DC6E545C4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2917" y="1412776"/>
            <a:ext cx="4022726" cy="512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Strategia ESG GK Gobarto 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Wizji i długoterminowych zobowiązań GK Gobarto w zakresie ESG,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Wyznaczonych priorytetów na lata 2024-2030 które, zostały zdefiniowane na podstawie wyników przeprowadzonej analizy podwójnej istotności , zidentyfikowanej listy istotnych tematów dla GK Gobarto, 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Strategia ESG opracowana jest na podstawie zidentyfikowanych istotnych tematów na tematy strategiczne i tematy wspierające oraz wskaźniki KPI, określa ambicje i nakłady finansowe przeznaczone na zaproponowane działania z nimi związane w okresie obowiązywania strategii ESG,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Na filary Strategii ESG GK Gobarto składają się priorytety (powstałe w wyniku połączenia istotnych tematów strategicznych) dla których wyznaczono cele i inicjatywy strategiczne,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Analizą objęty został cały łańcuch wartości GK Gobarto,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Strategia ESG GK Gobarto składa się z 3 elementów: filary strategiczne, cele, inicjatywy strategiczne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</a:pPr>
            <a:endParaRPr lang="pl-PL" altLang="pl-PL" sz="11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065802C-3AC6-4360-BA72-3E778B8D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9A54D895-2B76-47EF-8175-7ADB68EAB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91475E5-9A00-4AB4-87B1-69D73E733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34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DC2CC79-EF97-70F1-8129-5C7198192E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2878629"/>
              </p:ext>
            </p:extLst>
          </p:nvPr>
        </p:nvGraphicFramePr>
        <p:xfrm>
          <a:off x="142455" y="1412776"/>
          <a:ext cx="4429545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07558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>
            <a:extLst>
              <a:ext uri="{FF2B5EF4-FFF2-40B4-BE49-F238E27FC236}">
                <a16:creationId xmlns:a16="http://schemas.microsoft.com/office/drawing/2014/main" id="{A6616ED4-826A-4FF7-9969-6FAE84D0C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7" name="Rectangle 2">
            <a:extLst>
              <a:ext uri="{FF2B5EF4-FFF2-40B4-BE49-F238E27FC236}">
                <a16:creationId xmlns:a16="http://schemas.microsoft.com/office/drawing/2014/main" id="{04A473FE-4286-469F-934D-4408F65A1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165850"/>
            <a:ext cx="2867025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rgbClr val="FFFFFF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23D00395-75AE-414B-A095-7EEDC61B3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3862388"/>
            <a:ext cx="27813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000" b="1" baseline="10000">
                <a:solidFill>
                  <a:srgbClr val="FFFFFF"/>
                </a:solidFill>
                <a:latin typeface="Calibri" panose="020F0502020204030204" pitchFamily="34" charset="0"/>
              </a:rPr>
              <a:t>Gobarto S.A.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ul. Wspólna 70, 02-687 Warszawa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Telefon: +48 22 319 93 00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www.gobarto.pl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32E1C990-6E32-412F-9CEB-D5BB67C4C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EC554603-250B-4300-938E-6EA22654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3">
            <a:extLst>
              <a:ext uri="{FF2B5EF4-FFF2-40B4-BE49-F238E27FC236}">
                <a16:creationId xmlns:a16="http://schemas.microsoft.com/office/drawing/2014/main" id="{6E2F72BE-385D-48BF-8096-3C0D973E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2781300"/>
            <a:ext cx="17557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25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Spis treści</a:t>
            </a:r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D63EDC5F-2973-499B-BAB7-01BD8FBF8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4464050"/>
            <a:ext cx="2782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10249" name="Text Box 8">
            <a:extLst>
              <a:ext uri="{FF2B5EF4-FFF2-40B4-BE49-F238E27FC236}">
                <a16:creationId xmlns:a16="http://schemas.microsoft.com/office/drawing/2014/main" id="{84665B34-11C5-492C-8F4C-57C0827D7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1255713"/>
            <a:ext cx="482441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Plany rozwoju                                                    5-6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Otoczenie rynkowe                                          </a:t>
            </a:r>
            <a:r>
              <a:rPr lang="en-GB" altLang="pl-PL" sz="1500" b="1" dirty="0">
                <a:solidFill>
                  <a:srgbClr val="002060"/>
                </a:solidFill>
                <a:cs typeface="DejaVu Sans"/>
              </a:rPr>
              <a:t>7</a:t>
            </a: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-1</a:t>
            </a:r>
            <a:r>
              <a:rPr lang="en-GB" altLang="pl-PL" sz="1500" b="1" dirty="0">
                <a:solidFill>
                  <a:srgbClr val="002060"/>
                </a:solidFill>
                <a:cs typeface="DejaVu Sans"/>
              </a:rPr>
              <a:t>3</a:t>
            </a:r>
            <a:endParaRPr lang="pl-PL" altLang="pl-PL" sz="1500" b="1" dirty="0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Wyniki  Grupy GOBARTO                               1</a:t>
            </a:r>
            <a:r>
              <a:rPr lang="en-GB" altLang="pl-PL" sz="1500" b="1" dirty="0">
                <a:solidFill>
                  <a:srgbClr val="002060"/>
                </a:solidFill>
                <a:cs typeface="DejaVu Sans"/>
              </a:rPr>
              <a:t>4</a:t>
            </a: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 dirty="0">
                <a:solidFill>
                  <a:srgbClr val="002060"/>
                </a:solidFill>
                <a:cs typeface="DejaVu Sans"/>
              </a:rPr>
              <a:t>17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Wybrane dane finansowe 		              </a:t>
            </a:r>
            <a:r>
              <a:rPr lang="en-GB" altLang="pl-PL" sz="1500" b="1" dirty="0">
                <a:solidFill>
                  <a:srgbClr val="002060"/>
                </a:solidFill>
                <a:cs typeface="DejaVu Sans"/>
              </a:rPr>
              <a:t>18</a:t>
            </a: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 dirty="0">
                <a:solidFill>
                  <a:srgbClr val="002060"/>
                </a:solidFill>
                <a:cs typeface="DejaVu Sans"/>
              </a:rPr>
              <a:t>28</a:t>
            </a:r>
            <a:endParaRPr lang="pl-PL" altLang="pl-PL" sz="1500" b="1" dirty="0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 dirty="0">
                <a:solidFill>
                  <a:srgbClr val="002060"/>
                </a:solidFill>
                <a:cs typeface="DejaVu Sans"/>
              </a:rPr>
              <a:t>	Mięso i wędliny	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 dirty="0">
                <a:solidFill>
                  <a:srgbClr val="002060"/>
                </a:solidFill>
                <a:cs typeface="DejaVu Sans"/>
              </a:rPr>
              <a:t>	Trzoda chlewna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 dirty="0">
                <a:solidFill>
                  <a:srgbClr val="002060"/>
                </a:solidFill>
                <a:cs typeface="DejaVu Sans"/>
              </a:rPr>
              <a:t>	Zboża </a:t>
            </a: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	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Zarządzanie płynnością finansową              </a:t>
            </a:r>
            <a:r>
              <a:rPr lang="en-GB" altLang="pl-PL" sz="1500" b="1" dirty="0">
                <a:solidFill>
                  <a:srgbClr val="002060"/>
                </a:solidFill>
                <a:cs typeface="DejaVu Sans"/>
              </a:rPr>
              <a:t>29</a:t>
            </a: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-3</a:t>
            </a:r>
            <a:r>
              <a:rPr lang="en-GB" altLang="pl-PL" sz="1500" b="1" dirty="0">
                <a:solidFill>
                  <a:srgbClr val="002060"/>
                </a:solidFill>
                <a:cs typeface="DejaVu Sans"/>
              </a:rPr>
              <a:t>1</a:t>
            </a:r>
            <a:endParaRPr lang="pl-PL" altLang="pl-PL" sz="1500" b="1" dirty="0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 dirty="0">
                <a:solidFill>
                  <a:srgbClr val="002060"/>
                </a:solidFill>
                <a:cs typeface="DejaVu Sans"/>
              </a:rPr>
              <a:t>	Wskaźniki płynności finansowej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 dirty="0">
                <a:solidFill>
                  <a:srgbClr val="002060"/>
                </a:solidFill>
                <a:cs typeface="DejaVu Sans"/>
              </a:rPr>
              <a:t>	Zmniejszanie zadłużenia</a:t>
            </a:r>
          </a:p>
          <a:p>
            <a:pPr marL="287337" indent="-285750"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50000"/>
              <a:buFont typeface="Arial" panose="020B0604020202020204" pitchFamily="34" charset="0"/>
              <a:buChar char="•"/>
            </a:pP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Informacje o raporcie 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niefinansowym       32-34</a:t>
            </a:r>
            <a:endParaRPr lang="pl-PL" altLang="pl-PL" sz="1500" b="1" dirty="0">
              <a:solidFill>
                <a:srgbClr val="002060"/>
              </a:solidFill>
              <a:cs typeface="DejaVu Sans"/>
            </a:endParaRPr>
          </a:p>
          <a:p>
            <a:pPr marL="287337" indent="-285750"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Arial" panose="020B0604020202020204" pitchFamily="34" charset="0"/>
              <a:buChar char="•"/>
            </a:pPr>
            <a:endParaRPr lang="pl-PL" altLang="pl-PL" sz="1500" dirty="0">
              <a:solidFill>
                <a:srgbClr val="002060"/>
              </a:solidFill>
              <a:cs typeface="DejaVu Sans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9C64E11-1D02-4B3D-9866-A19F3EF2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BC5640F4-BA62-4A69-89A8-635774E124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C7AB11A-81B0-4F76-AE19-85A8437AC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A182CAE4-2481-40A8-A269-99C30AADA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4D987E17-02AE-40ED-B955-F06F8E872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14166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Plany rozwoju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2" name="Line 3">
            <a:extLst>
              <a:ext uri="{FF2B5EF4-FFF2-40B4-BE49-F238E27FC236}">
                <a16:creationId xmlns:a16="http://schemas.microsoft.com/office/drawing/2014/main" id="{8FFC9C7C-52F6-4B27-A08F-E4EC3A9DD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5875" y="4149725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6B7232F-6ABE-477B-BC40-A685D02F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32129D7-53E6-4502-9C25-7805040695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C401E99-507B-4700-B4DD-505B9DAC7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00A7ECA1-41C4-4D5F-9312-A39E6F31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5">
            <a:extLst>
              <a:ext uri="{FF2B5EF4-FFF2-40B4-BE49-F238E27FC236}">
                <a16:creationId xmlns:a16="http://schemas.microsoft.com/office/drawing/2014/main" id="{12D6467D-C8CD-4D15-B128-88334224D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33513"/>
            <a:ext cx="224472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Realizacja strategii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rozwoju na lata</a:t>
            </a:r>
            <a:endParaRPr lang="pl-PL" altLang="pl-PL" sz="18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2019-2024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Raport bieżący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30 stycznia 2019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Z aktualizacją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23 stycznia 2020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40" name="Line 6">
            <a:extLst>
              <a:ext uri="{FF2B5EF4-FFF2-40B4-BE49-F238E27FC236}">
                <a16:creationId xmlns:a16="http://schemas.microsoft.com/office/drawing/2014/main" id="{B41280E8-0106-45E6-967D-BD508893A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4581525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728" name="Rectangle 7">
            <a:extLst>
              <a:ext uri="{FF2B5EF4-FFF2-40B4-BE49-F238E27FC236}">
                <a16:creationId xmlns:a16="http://schemas.microsoft.com/office/drawing/2014/main" id="{3490FCB2-380D-4647-A0C3-3D03FAB6C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188913"/>
            <a:ext cx="4248150" cy="6034087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Główne kierunki działań: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Rozwój produkcji tucznika w ramach programu Gobarto 500, opartego o partnerską, długoletnią współpracę z rolnikami na korzystnych, opłacalnych ekonomicznie dla obu stron warunkach. 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nowe fermy zarodowe, zapewniające zaopatrzenie dla powstających w ramach programu Gobarto 500 ferm tuczowych - </a:t>
            </a:r>
            <a:r>
              <a:rPr lang="pl-PL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nieodłącznym elementem rozwoju segmentu zwierzęcego będzie budowa biogazowni</a:t>
            </a: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zakład ubojowy,  celem zwiększenia efektywności kosztowej i optymalizacji produkcji.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Stałe rozszerzanie portfolio rynków eksportowych, zapewniające utrzymanie wysokiego poziomu przychodów eksportowych w strukturze przychodów Grupy Kapitałowej.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Sukcesywne zwiększanie wolumenu sprzedaży w oparciu </a:t>
            </a:r>
            <a:b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posiadane aktywa oraz ewentualne akwizycje.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Aktywna komercjalizacja posiadanych aktywów nieruchomościowych poprzez ich sprzedaż, wynajem, a także poprzez partnerstwa.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Aktualizacja: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Skoncentrowanie działalności Grupy Kapitałowej na segmencie zwierzęcym i produkcyjnym, przy znaczącym ograniczeniu aktywności w segmencie przetwórczym i kontynuowaniu jej w segmencie dystrybucyjnym i na pozostałych obszarach.</a:t>
            </a:r>
            <a:endParaRPr lang="pl-PL" alt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altLang="pl-PL" sz="20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Linki do raportu: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http://gobarto.pl/files/raporty/raporty_biezace/2019/Raport%20B%204_19_%20przyj%C4%99cie%20strategii.pdf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sz="1600" b="1" baseline="1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http://gobarto.pl/files/raporty/raporty_biezace/2020/RB_3_2020_zmiana%20strategii.pdf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6F06F56-92A4-452E-B746-F04398277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A87FEC35-6F4B-4D27-9619-81F6893F3E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ED722B-F727-45CD-A543-56DDFD7F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2F1BE957-3B59-4DE7-8EBC-8E592E37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2">
            <a:extLst>
              <a:ext uri="{FF2B5EF4-FFF2-40B4-BE49-F238E27FC236}">
                <a16:creationId xmlns:a16="http://schemas.microsoft.com/office/drawing/2014/main" id="{19C72607-B4C8-4CE7-9874-F48C284AF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312261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Otoczenie 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88" name="Line 3">
            <a:extLst>
              <a:ext uri="{FF2B5EF4-FFF2-40B4-BE49-F238E27FC236}">
                <a16:creationId xmlns:a16="http://schemas.microsoft.com/office/drawing/2014/main" id="{D8CA86D7-821C-4A27-B163-52C2553C0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7175" y="40767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F10F597-41DC-4847-8379-48B2CDD9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B4A42CB-6359-4976-9957-BDE9DC5142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069F95B-E17C-4531-9625-4DF5F1ED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0C1975DF-C718-4176-A8A5-96C57043F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280988"/>
            <a:ext cx="48244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400" b="1">
                <a:solidFill>
                  <a:srgbClr val="002060"/>
                </a:solidFill>
                <a:latin typeface="Century Gothic" panose="020B0502020202020204" pitchFamily="34" charset="0"/>
              </a:rPr>
              <a:t>Rynek TRZODY CHLEWNEJ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6F80B65-00D9-4B4A-B677-968A4303E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96EB9520-23B0-483B-9D6E-7D1278AA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769938"/>
            <a:ext cx="10112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1" name="Prostokąt 1">
            <a:extLst>
              <a:ext uri="{FF2B5EF4-FFF2-40B4-BE49-F238E27FC236}">
                <a16:creationId xmlns:a16="http://schemas.microsoft.com/office/drawing/2014/main" id="{842E8C87-DF46-4DEE-BFBA-C52830C65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567488"/>
            <a:ext cx="4572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Źródło: 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Opracowanie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własne na podstawie MRiRW</a:t>
            </a:r>
            <a:endParaRPr lang="pl-PL" altLang="pl-PL" sz="9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2" name="Prostokąt 2">
            <a:extLst>
              <a:ext uri="{FF2B5EF4-FFF2-40B4-BE49-F238E27FC236}">
                <a16:creationId xmlns:a16="http://schemas.microsoft.com/office/drawing/2014/main" id="{6D0CB256-209B-489F-BD4A-60323B650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552825"/>
            <a:ext cx="457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Źródło: Opracowanie własne</a:t>
            </a:r>
          </a:p>
        </p:txBody>
      </p:sp>
      <p:sp>
        <p:nvSpPr>
          <p:cNvPr id="18443" name="pole tekstowe 2">
            <a:extLst>
              <a:ext uri="{FF2B5EF4-FFF2-40B4-BE49-F238E27FC236}">
                <a16:creationId xmlns:a16="http://schemas.microsoft.com/office/drawing/2014/main" id="{D73F1DDA-1D17-4A11-8A5C-6C012138F02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274763" y="223678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EUR/KG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2172414-802B-47F9-AB6B-DDF6FD5F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Line 5">
            <a:extLst>
              <a:ext uri="{FF2B5EF4-FFF2-40B4-BE49-F238E27FC236}">
                <a16:creationId xmlns:a16="http://schemas.microsoft.com/office/drawing/2014/main" id="{C5B574D7-BF0D-4DB2-9DE4-420EB5CA69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D3D4FE13-D49A-4189-A696-41FCD3CC3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08</a:t>
            </a:r>
          </a:p>
        </p:txBody>
      </p:sp>
      <p:sp>
        <p:nvSpPr>
          <p:cNvPr id="22" name="pole tekstowe 2">
            <a:extLst>
              <a:ext uri="{FF2B5EF4-FFF2-40B4-BE49-F238E27FC236}">
                <a16:creationId xmlns:a16="http://schemas.microsoft.com/office/drawing/2014/main" id="{6ED9C854-674D-29CF-81CF-4065429A590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274763" y="513746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PLN/KG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1D7BEC-A662-9406-FDB1-82AB8361863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67882" y="4005065"/>
            <a:ext cx="5375065" cy="2386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3C80DE-1A8E-2F93-020B-4124C2494C7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158999" y="1226028"/>
            <a:ext cx="5375067" cy="22479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3A111A97-9A8E-4B28-8CC7-6B3EF141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249738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5">
            <a:extLst>
              <a:ext uri="{FF2B5EF4-FFF2-40B4-BE49-F238E27FC236}">
                <a16:creationId xmlns:a16="http://schemas.microsoft.com/office/drawing/2014/main" id="{643B87CC-FBAD-4DF1-9166-1A568F938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1289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Rynek TRZODY CHLEWNEJ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84" name="Line 6">
            <a:extLst>
              <a:ext uri="{FF2B5EF4-FFF2-40B4-BE49-F238E27FC236}">
                <a16:creationId xmlns:a16="http://schemas.microsoft.com/office/drawing/2014/main" id="{9BA7E284-6C02-4CD2-B018-58DE73282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213" y="3644900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8DBCA83-3E97-44A5-A4C3-EDBCE4ADE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FA4EC62-D4FD-4372-B15F-CED5BF538C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A73C0B33-CA37-477A-9E80-4BBBA186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C0AC78F-7623-AADC-7F41-A2429B5EC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92112"/>
            <a:ext cx="4249738" cy="66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 marL="285750" indent="-285750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28625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Na rynku wewnętrznym UE ceny żywca wieprzowego w okresie od stycznia do czerwca 2023 r. wykazywały wzrost, co było spowodowane przede wszystkim niedoborem w podaży świń przeznaczonych do uboju w Europie Zachodniej ze względu na spowalniający popyt w Chinach oraz rosnące koszty paszy i energii. Jednak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od lipca ceny żywca wieprzowego zaczęły wykazywać spadek, ponieważ cena paszy zaczęła spadać.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grudniu 2023 r. średnia cena świń rzeźnych klasy E w UE wyniosła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212,02 EUR/100kg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masy poubojowej schłodzonej, o ok.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4% wyższa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niż w grudniu ubiegłego roku. </a:t>
            </a:r>
          </a:p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Polsce notowania cen żywca wieprzowego zwykle odzwierciedlają poziom dla średniej ceny unijnej. Z tego powodu w okresie 6 miesięcy 2023 roku cena żywca wieprzowego kształtowała się w trendzie wzrostowym, natomiast od lipca zaczęła spadać.  W związku z czym, we wrześniu średnia cena żywca wieprzowego w Polsce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wyniosła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7,25 zł/kg i była o 5% niższa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 niż w 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analogicznym okresie roku ubiegłego.</a:t>
            </a:r>
          </a:p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wstępnych danych </a:t>
            </a:r>
            <a:r>
              <a:rPr lang="pl-PL" altLang="pl-PL" sz="1800" baseline="14000" dirty="0" err="1">
                <a:solidFill>
                  <a:srgbClr val="002060"/>
                </a:solidFill>
                <a:latin typeface="Calibri" panose="020F0502020204030204" pitchFamily="34" charset="0"/>
              </a:rPr>
              <a:t>MRiRW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 polski eksport mięsa wieprzowego w okresie od stycznia do grudnia 2023 r. wykazał w stosunku do poprzedniego roku spadek na poziomie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ok. 13% - z 352 do 305 tys. ton.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 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Spadek eksportu zanotowano dla kluczowych odbiorców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tym, 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USA 50%, Słowacji 22% oraz Hongkongu 18%.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Natomiast rynkami, dla których odnotowany został wzrost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to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Niemcy 40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%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oraz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Włochy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6%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r/r. Import spadł o 12% w porównaniu do analogicznego okresu ubiegłego roku.</a:t>
            </a:r>
          </a:p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informacji GUS, na 31 grudnia 2023 roku pogłowie trzody chlewnej w Polsce wyniosło zaledwie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9,8 mln sztuk, tj. aż o 1,5 proc.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więcej w porównaniu z końcem grudnia 2022 r. i 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3,5 proc.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więcej w porównaniu z końcem czerwca 2023 r. Wcześniej przez dwa lata spadło aż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 18%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- z poziomu 11 727 tys. sztuk na koniec grudnia 2020 roku do 9 624 tys. sztuk na koniec grudnia 2022 roku.</a:t>
            </a:r>
          </a:p>
          <a:p>
            <a:pPr algn="just">
              <a:spcBef>
                <a:spcPts val="60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Źródło: Dane  KOWR, GUS i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IERiGŻ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MRiRW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ARiMR.</a:t>
            </a: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2200" baseline="14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14499</TotalTime>
  <Words>3029</Words>
  <Application>Microsoft Office PowerPoint</Application>
  <PresentationFormat>Pokaz na ekranie (4:3)</PresentationFormat>
  <Paragraphs>322</Paragraphs>
  <Slides>35</Slides>
  <Notes>35</Notes>
  <HiddenSlides>0</HiddenSlides>
  <MMClips>0</MMClips>
  <ScaleCrop>false</ScaleCrop>
  <HeadingPairs>
    <vt:vector size="8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35</vt:i4>
      </vt:variant>
    </vt:vector>
  </HeadingPairs>
  <TitlesOfParts>
    <vt:vector size="47" baseType="lpstr">
      <vt:lpstr>Microsoft YaHei</vt:lpstr>
      <vt:lpstr>Aptos</vt:lpstr>
      <vt:lpstr>Arial</vt:lpstr>
      <vt:lpstr>Calibri</vt:lpstr>
      <vt:lpstr>Century Gothic</vt:lpstr>
      <vt:lpstr>DejaVu Sans</vt:lpstr>
      <vt:lpstr>Söhne</vt:lpstr>
      <vt:lpstr>Symbol</vt:lpstr>
      <vt:lpstr>Times New Roman</vt:lpstr>
      <vt:lpstr>Wingdings</vt:lpstr>
      <vt:lpstr>Motyw pakietu Office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Goździkowska-Gaztelu, Katarzyna</dc:creator>
  <cp:lastModifiedBy>Michał Hasik</cp:lastModifiedBy>
  <cp:revision>1305</cp:revision>
  <cp:lastPrinted>1601-01-01T00:00:00Z</cp:lastPrinted>
  <dcterms:created xsi:type="dcterms:W3CDTF">1601-01-01T00:00:00Z</dcterms:created>
  <dcterms:modified xsi:type="dcterms:W3CDTF">2024-03-27T15:38:10Z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9</vt:r8>
  </property>
</Properties>
</file>